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888" r:id="rId5"/>
  </p:sldMasterIdLst>
  <p:notesMasterIdLst>
    <p:notesMasterId r:id="rId7"/>
  </p:notesMasterIdLst>
  <p:handoutMasterIdLst>
    <p:handoutMasterId r:id="rId8"/>
  </p:handoutMasterIdLst>
  <p:sldIdLst>
    <p:sldId id="258" r:id="rId6"/>
  </p:sldIdLst>
  <p:sldSz cx="43891200" cy="29260800"/>
  <p:notesSz cx="9296400" cy="14782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2089961" algn="l" rtl="0" eaLnBrk="0" fontAlgn="base" hangingPunct="0">
      <a:spcBef>
        <a:spcPct val="0"/>
      </a:spcBef>
      <a:spcAft>
        <a:spcPct val="0"/>
      </a:spcAft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4179922" algn="l" rtl="0" eaLnBrk="0" fontAlgn="base" hangingPunct="0">
      <a:spcBef>
        <a:spcPct val="0"/>
      </a:spcBef>
      <a:spcAft>
        <a:spcPct val="0"/>
      </a:spcAft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6269885" algn="l" rtl="0" eaLnBrk="0" fontAlgn="base" hangingPunct="0">
      <a:spcBef>
        <a:spcPct val="0"/>
      </a:spcBef>
      <a:spcAft>
        <a:spcPct val="0"/>
      </a:spcAft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8359846" algn="l" rtl="0" eaLnBrk="0" fontAlgn="base" hangingPunct="0">
      <a:spcBef>
        <a:spcPct val="0"/>
      </a:spcBef>
      <a:spcAft>
        <a:spcPct val="0"/>
      </a:spcAft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10449807" algn="l" defTabSz="4179922" rtl="0" eaLnBrk="1" latinLnBrk="0" hangingPunct="1"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12539768" algn="l" defTabSz="4179922" rtl="0" eaLnBrk="1" latinLnBrk="0" hangingPunct="1"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14629729" algn="l" defTabSz="4179922" rtl="0" eaLnBrk="1" latinLnBrk="0" hangingPunct="1"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16719691" algn="l" defTabSz="4179922" rtl="0" eaLnBrk="1" latinLnBrk="0" hangingPunct="1">
      <a:defRPr sz="109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7903"/>
    <a:srgbClr val="F3901D"/>
    <a:srgbClr val="333333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009" autoAdjust="0"/>
    <p:restoredTop sz="97615" autoAdjust="0"/>
  </p:normalViewPr>
  <p:slideViewPr>
    <p:cSldViewPr>
      <p:cViewPr>
        <p:scale>
          <a:sx n="80" d="100"/>
          <a:sy n="80" d="100"/>
        </p:scale>
        <p:origin x="-114" y="-252"/>
      </p:cViewPr>
      <p:guideLst>
        <p:guide orient="horz" pos="9216"/>
        <p:guide pos="1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-3762" y="-120"/>
      </p:cViewPr>
      <p:guideLst>
        <p:guide orient="horz" pos="4656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norc.org\Projects\5704\NORC-SM\3MANAGE\Research\Cityscape%202012%20Special%20Issue\Analysis\Tables\Cityscape%20tables_v2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norc.org\Projects\5704\NORC-SM\3MANAGE\Research\Cityscape%202012%20Special%20Issue\Analysis\Tables\Cityscape%20tables_v2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norc.org\Projects\5704\NORC-SM\3MANAGE\Research\Cityscape%202012%20Special%20Issue\Analysis\Tables\Cityscape%20tables_v2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norc.org\Projects\5704\NORC-SM\3MANAGE\Research\Cityscape%202012%20Special%20Issue\Analysis\Tables\Cityscape%20tables_v2.xls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 dirty="0"/>
              <a:t>Gained Adults over</a:t>
            </a:r>
            <a:r>
              <a:rPr lang="en-US" sz="1400" baseline="0" dirty="0"/>
              <a:t> </a:t>
            </a:r>
            <a:r>
              <a:rPr lang="en-US" sz="1400" baseline="0" dirty="0" smtClean="0"/>
              <a:t>Six </a:t>
            </a:r>
            <a:r>
              <a:rPr lang="en-US" sz="1400" baseline="0" dirty="0"/>
              <a:t>Years</a:t>
            </a:r>
            <a:endParaRPr lang="en-US" sz="1400" dirty="0"/>
          </a:p>
        </c:rich>
      </c:tx>
      <c:layout>
        <c:manualLayout>
          <c:xMode val="edge"/>
          <c:yMode val="edge"/>
          <c:x val="0.2880677324777835"/>
          <c:y val="6.607366358768844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GainLoss_byResMov!$B$4</c:f>
              <c:strCache>
                <c:ptCount val="1"/>
                <c:pt idx="0">
                  <c:v>Households without Residential Movement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GainLoss_byResMov!$A$8:$A$12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GainLoss_byResMov!$B$28:$B$32</c:f>
              <c:numCache>
                <c:formatCode>0.0</c:formatCode>
                <c:ptCount val="5"/>
                <c:pt idx="0">
                  <c:v>59.33</c:v>
                </c:pt>
                <c:pt idx="1">
                  <c:v>23.47</c:v>
                </c:pt>
                <c:pt idx="2">
                  <c:v>11.5</c:v>
                </c:pt>
                <c:pt idx="3">
                  <c:v>3.4499999999999997</c:v>
                </c:pt>
                <c:pt idx="4">
                  <c:v>2.2400000000000002</c:v>
                </c:pt>
              </c:numCache>
            </c:numRef>
          </c:val>
        </c:ser>
        <c:ser>
          <c:idx val="1"/>
          <c:order val="1"/>
          <c:tx>
            <c:strRef>
              <c:f>GainLoss_byResMov!$G$4</c:f>
              <c:strCache>
                <c:ptCount val="1"/>
                <c:pt idx="0">
                  <c:v>Households with Residential Movement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GainLoss_byResMov!$A$8:$A$12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GainLoss_byResMov!$G$28:$G$32</c:f>
              <c:numCache>
                <c:formatCode>0.0</c:formatCode>
                <c:ptCount val="5"/>
                <c:pt idx="0">
                  <c:v>22.1</c:v>
                </c:pt>
                <c:pt idx="1">
                  <c:v>38.050000000000004</c:v>
                </c:pt>
                <c:pt idx="2">
                  <c:v>29.759999999999987</c:v>
                </c:pt>
                <c:pt idx="3">
                  <c:v>7.2700000000000014</c:v>
                </c:pt>
                <c:pt idx="4">
                  <c:v>2.8200000000000003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5733504"/>
        <c:axId val="125743488"/>
        <c:axId val="0"/>
      </c:bar3DChart>
      <c:catAx>
        <c:axId val="1257335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25743488"/>
        <c:crosses val="autoZero"/>
        <c:auto val="1"/>
        <c:lblAlgn val="ctr"/>
        <c:lblOffset val="100"/>
        <c:noMultiLvlLbl val="0"/>
      </c:catAx>
      <c:valAx>
        <c:axId val="125743488"/>
        <c:scaling>
          <c:orientation val="minMax"/>
          <c:max val="90"/>
          <c:min val="0"/>
        </c:scaling>
        <c:delete val="0"/>
        <c:axPos val="l"/>
        <c:majorGridlines/>
        <c:numFmt formatCode="0" sourceLinked="0"/>
        <c:majorTickMark val="none"/>
        <c:minorTickMark val="none"/>
        <c:tickLblPos val="nextTo"/>
        <c:crossAx val="125733504"/>
        <c:crosses val="autoZero"/>
        <c:crossBetween val="between"/>
        <c:majorUnit val="10"/>
      </c:valAx>
      <c:spPr>
        <a:noFill/>
      </c:spPr>
    </c:plotArea>
    <c:legend>
      <c:legendPos val="b"/>
      <c:layout>
        <c:manualLayout>
          <c:xMode val="edge"/>
          <c:yMode val="edge"/>
          <c:x val="4.3462519734515544E-2"/>
          <c:y val="0.91003019023863818"/>
          <c:w val="0.89999994852425036"/>
          <c:h val="8.0530714963120642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 b="1" i="0" baseline="0" dirty="0">
                <a:effectLst/>
              </a:rPr>
              <a:t>Lost Adults over </a:t>
            </a:r>
            <a:r>
              <a:rPr lang="en-US" sz="1400" b="1" i="0" baseline="0" dirty="0" smtClean="0">
                <a:effectLst/>
              </a:rPr>
              <a:t>Six </a:t>
            </a:r>
            <a:r>
              <a:rPr lang="en-US" sz="1400" b="1" i="0" baseline="0" dirty="0">
                <a:effectLst/>
              </a:rPr>
              <a:t>Years</a:t>
            </a:r>
            <a:endParaRPr lang="en-US" sz="1400" dirty="0">
              <a:effectLst/>
            </a:endParaRPr>
          </a:p>
        </c:rich>
      </c:tx>
      <c:layout>
        <c:manualLayout>
          <c:xMode val="edge"/>
          <c:yMode val="edge"/>
          <c:x val="0.32436975065616802"/>
          <c:y val="2.702702702702702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GainLoss_byResMov!$B$4</c:f>
              <c:strCache>
                <c:ptCount val="1"/>
                <c:pt idx="0">
                  <c:v>Households without Residential Movement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GainLoss_byResMov!$A$18:$A$22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GainLoss_byResMov!$C$28:$C$32</c:f>
              <c:numCache>
                <c:formatCode>0.0</c:formatCode>
                <c:ptCount val="5"/>
                <c:pt idx="0">
                  <c:v>52.8</c:v>
                </c:pt>
                <c:pt idx="1">
                  <c:v>26.71</c:v>
                </c:pt>
                <c:pt idx="2">
                  <c:v>14.79</c:v>
                </c:pt>
                <c:pt idx="3">
                  <c:v>3.9699999999999998</c:v>
                </c:pt>
                <c:pt idx="4">
                  <c:v>1.71</c:v>
                </c:pt>
              </c:numCache>
            </c:numRef>
          </c:val>
        </c:ser>
        <c:ser>
          <c:idx val="1"/>
          <c:order val="1"/>
          <c:tx>
            <c:strRef>
              <c:f>GainLoss_byResMov!$G$4</c:f>
              <c:strCache>
                <c:ptCount val="1"/>
                <c:pt idx="0">
                  <c:v>Households with Residential Movement</c:v>
                </c:pt>
              </c:strCache>
            </c:strRef>
          </c:tx>
          <c:spPr>
            <a:solidFill>
              <a:srgbClr val="FFCCCC"/>
            </a:solidFill>
          </c:spPr>
          <c:invertIfNegative val="0"/>
          <c:cat>
            <c:strRef>
              <c:f>GainLoss_byResMov!$A$18:$A$22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GainLoss_byResMov!$H$28:$H$32</c:f>
              <c:numCache>
                <c:formatCode>0.0</c:formatCode>
                <c:ptCount val="5"/>
                <c:pt idx="0">
                  <c:v>17.79</c:v>
                </c:pt>
                <c:pt idx="1">
                  <c:v>42.75</c:v>
                </c:pt>
                <c:pt idx="2">
                  <c:v>30.23</c:v>
                </c:pt>
                <c:pt idx="3">
                  <c:v>5.9</c:v>
                </c:pt>
                <c:pt idx="4">
                  <c:v>3.3299999999999987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198144"/>
        <c:axId val="128199680"/>
        <c:axId val="0"/>
      </c:bar3DChart>
      <c:catAx>
        <c:axId val="1281981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28199680"/>
        <c:crosses val="autoZero"/>
        <c:auto val="1"/>
        <c:lblAlgn val="ctr"/>
        <c:lblOffset val="100"/>
        <c:noMultiLvlLbl val="0"/>
      </c:catAx>
      <c:valAx>
        <c:axId val="128199680"/>
        <c:scaling>
          <c:orientation val="minMax"/>
          <c:max val="90"/>
          <c:min val="0"/>
        </c:scaling>
        <c:delete val="0"/>
        <c:axPos val="l"/>
        <c:majorGridlines/>
        <c:numFmt formatCode="0" sourceLinked="0"/>
        <c:majorTickMark val="none"/>
        <c:minorTickMark val="none"/>
        <c:tickLblPos val="nextTo"/>
        <c:crossAx val="128198144"/>
        <c:crosses val="autoZero"/>
        <c:crossBetween val="between"/>
        <c:majorUnit val="10"/>
      </c:valAx>
    </c:plotArea>
    <c:legend>
      <c:legendPos val="b"/>
      <c:layout>
        <c:manualLayout>
          <c:xMode val="edge"/>
          <c:yMode val="edge"/>
          <c:x val="4.3738833372554846E-2"/>
          <c:y val="0.90356648422225472"/>
          <c:w val="0.89999993426562208"/>
          <c:h val="8.2014074283209948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 b="1" i="0" baseline="0" dirty="0">
                <a:effectLst/>
              </a:rPr>
              <a:t>Gained Children over </a:t>
            </a:r>
            <a:r>
              <a:rPr lang="en-US" sz="1400" b="1" i="0" baseline="0" dirty="0" smtClean="0">
                <a:effectLst/>
              </a:rPr>
              <a:t>Six </a:t>
            </a:r>
            <a:r>
              <a:rPr lang="en-US" sz="1400" b="1" i="0" baseline="0" dirty="0">
                <a:effectLst/>
              </a:rPr>
              <a:t>Years</a:t>
            </a:r>
            <a:endParaRPr lang="en-US" sz="1400" dirty="0">
              <a:effectLst/>
            </a:endParaRPr>
          </a:p>
        </c:rich>
      </c:tx>
      <c:layout>
        <c:manualLayout>
          <c:xMode val="edge"/>
          <c:yMode val="edge"/>
          <c:x val="0.27802217269607643"/>
          <c:y val="4.3728934169398929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759987348652642E-2"/>
          <c:y val="0.15596653187085618"/>
          <c:w val="0.91609529644682075"/>
          <c:h val="0.5608884280921100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GainLoss_byResMov!$B$4</c:f>
              <c:strCache>
                <c:ptCount val="1"/>
                <c:pt idx="0">
                  <c:v>Households without Residential Movement</c:v>
                </c:pt>
              </c:strCache>
            </c:strRef>
          </c:tx>
          <c:invertIfNegative val="0"/>
          <c:cat>
            <c:strRef>
              <c:f>GainLoss_byResMov!$A$28:$A$32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GainLoss_byResMov!$D$28:$D$32</c:f>
              <c:numCache>
                <c:formatCode>0.0</c:formatCode>
                <c:ptCount val="5"/>
                <c:pt idx="0">
                  <c:v>84.53</c:v>
                </c:pt>
                <c:pt idx="1">
                  <c:v>9.0400000000000009</c:v>
                </c:pt>
                <c:pt idx="2">
                  <c:v>3.9699999999999998</c:v>
                </c:pt>
                <c:pt idx="3">
                  <c:v>1.83</c:v>
                </c:pt>
                <c:pt idx="4">
                  <c:v>0.63000000000000045</c:v>
                </c:pt>
              </c:numCache>
            </c:numRef>
          </c:val>
        </c:ser>
        <c:ser>
          <c:idx val="1"/>
          <c:order val="1"/>
          <c:tx>
            <c:strRef>
              <c:f>GainLoss_byResMov!$G$4</c:f>
              <c:strCache>
                <c:ptCount val="1"/>
                <c:pt idx="0">
                  <c:v>Households with Residential Movement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cat>
            <c:strRef>
              <c:f>GainLoss_byResMov!$A$28:$A$32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GainLoss_byResMov!$I$28:$I$32</c:f>
              <c:numCache>
                <c:formatCode>0.0</c:formatCode>
                <c:ptCount val="5"/>
                <c:pt idx="0">
                  <c:v>64.56</c:v>
                </c:pt>
                <c:pt idx="1">
                  <c:v>17.399999999999999</c:v>
                </c:pt>
                <c:pt idx="2">
                  <c:v>10.6</c:v>
                </c:pt>
                <c:pt idx="3">
                  <c:v>5.13</c:v>
                </c:pt>
                <c:pt idx="4">
                  <c:v>2.3099999999999987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7865216"/>
        <c:axId val="127866752"/>
        <c:axId val="0"/>
      </c:bar3DChart>
      <c:catAx>
        <c:axId val="127865216"/>
        <c:scaling>
          <c:orientation val="minMax"/>
        </c:scaling>
        <c:delete val="0"/>
        <c:axPos val="b"/>
        <c:majorTickMark val="none"/>
        <c:minorTickMark val="none"/>
        <c:tickLblPos val="nextTo"/>
        <c:crossAx val="127866752"/>
        <c:crosses val="autoZero"/>
        <c:auto val="1"/>
        <c:lblAlgn val="ctr"/>
        <c:lblOffset val="100"/>
        <c:noMultiLvlLbl val="0"/>
      </c:catAx>
      <c:valAx>
        <c:axId val="127866752"/>
        <c:scaling>
          <c:orientation val="minMax"/>
          <c:max val="90"/>
          <c:min val="0"/>
        </c:scaling>
        <c:delete val="0"/>
        <c:axPos val="l"/>
        <c:majorGridlines/>
        <c:numFmt formatCode="0" sourceLinked="0"/>
        <c:majorTickMark val="none"/>
        <c:minorTickMark val="none"/>
        <c:tickLblPos val="nextTo"/>
        <c:crossAx val="127865216"/>
        <c:crosses val="autoZero"/>
        <c:crossBetween val="between"/>
        <c:majorUnit val="10"/>
      </c:valAx>
    </c:plotArea>
    <c:legend>
      <c:legendPos val="b"/>
      <c:layout>
        <c:manualLayout>
          <c:xMode val="edge"/>
          <c:yMode val="edge"/>
          <c:x val="5.2250199546248217E-2"/>
          <c:y val="0.90797592883864098"/>
          <c:w val="0.89999991141121061"/>
          <c:h val="8.2369455532892974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 b="1" i="0" baseline="0" dirty="0">
                <a:effectLst/>
              </a:rPr>
              <a:t>Lost Children over </a:t>
            </a:r>
            <a:r>
              <a:rPr lang="en-US" sz="1400" b="1" i="0" baseline="0" dirty="0" smtClean="0">
                <a:effectLst/>
              </a:rPr>
              <a:t>Six </a:t>
            </a:r>
            <a:r>
              <a:rPr lang="en-US" sz="1400" b="1" i="0" baseline="0" dirty="0">
                <a:effectLst/>
              </a:rPr>
              <a:t>Years</a:t>
            </a:r>
            <a:endParaRPr lang="en-US" sz="1400" dirty="0">
              <a:effectLst/>
            </a:endParaRPr>
          </a:p>
        </c:rich>
      </c:tx>
      <c:layout>
        <c:manualLayout>
          <c:xMode val="edge"/>
          <c:yMode val="edge"/>
          <c:x val="0.31523251603670621"/>
          <c:y val="5.145714200820613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709729352767782E-2"/>
          <c:y val="0.17624071137810599"/>
          <c:w val="0.88975560604188253"/>
          <c:h val="0.5652941835871975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GainLoss_byResMov!$B$4</c:f>
              <c:strCache>
                <c:ptCount val="1"/>
                <c:pt idx="0">
                  <c:v>Households without Residential Movement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GainLoss_byResMov!$A$28:$A$32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GainLoss_byResMov!$E$28:$E$32</c:f>
              <c:numCache>
                <c:formatCode>0.0</c:formatCode>
                <c:ptCount val="5"/>
                <c:pt idx="0">
                  <c:v>82.23</c:v>
                </c:pt>
                <c:pt idx="1">
                  <c:v>9.620000000000001</c:v>
                </c:pt>
                <c:pt idx="2">
                  <c:v>4.6499999999999995</c:v>
                </c:pt>
                <c:pt idx="3">
                  <c:v>2.14</c:v>
                </c:pt>
                <c:pt idx="4">
                  <c:v>1.359999999999999</c:v>
                </c:pt>
              </c:numCache>
            </c:numRef>
          </c:val>
        </c:ser>
        <c:ser>
          <c:idx val="1"/>
          <c:order val="1"/>
          <c:tx>
            <c:strRef>
              <c:f>GainLoss_byResMov!$G$4</c:f>
              <c:strCache>
                <c:ptCount val="1"/>
                <c:pt idx="0">
                  <c:v>Households with Residential Movement</c:v>
                </c:pt>
              </c:strCache>
            </c:strRef>
          </c:tx>
          <c:spPr>
            <a:solidFill>
              <a:srgbClr val="FFCCCC"/>
            </a:solidFill>
          </c:spPr>
          <c:invertIfNegative val="0"/>
          <c:cat>
            <c:strRef>
              <c:f>GainLoss_byResMov!$A$28:$A$32</c:f>
              <c:strCache>
                <c:ptCount val="5"/>
                <c:pt idx="0">
                  <c:v>     None</c:v>
                </c:pt>
                <c:pt idx="1">
                  <c:v>     One</c:v>
                </c:pt>
                <c:pt idx="2">
                  <c:v>     Two</c:v>
                </c:pt>
                <c:pt idx="3">
                  <c:v>     Three</c:v>
                </c:pt>
                <c:pt idx="4">
                  <c:v>     Four or more</c:v>
                </c:pt>
              </c:strCache>
            </c:strRef>
          </c:cat>
          <c:val>
            <c:numRef>
              <c:f>GainLoss_byResMov!$J$28:$J$32</c:f>
              <c:numCache>
                <c:formatCode>0.0</c:formatCode>
                <c:ptCount val="5"/>
                <c:pt idx="0">
                  <c:v>57.2</c:v>
                </c:pt>
                <c:pt idx="1">
                  <c:v>19.03</c:v>
                </c:pt>
                <c:pt idx="2">
                  <c:v>14.24</c:v>
                </c:pt>
                <c:pt idx="3">
                  <c:v>5.9</c:v>
                </c:pt>
                <c:pt idx="4">
                  <c:v>3.64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7896576"/>
        <c:axId val="127906560"/>
        <c:axId val="0"/>
      </c:bar3DChart>
      <c:catAx>
        <c:axId val="1278965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27906560"/>
        <c:crosses val="autoZero"/>
        <c:auto val="1"/>
        <c:lblAlgn val="ctr"/>
        <c:lblOffset val="100"/>
        <c:noMultiLvlLbl val="0"/>
      </c:catAx>
      <c:valAx>
        <c:axId val="127906560"/>
        <c:scaling>
          <c:orientation val="minMax"/>
          <c:max val="90"/>
          <c:min val="0"/>
        </c:scaling>
        <c:delete val="0"/>
        <c:axPos val="l"/>
        <c:majorGridlines/>
        <c:numFmt formatCode="0" sourceLinked="0"/>
        <c:majorTickMark val="none"/>
        <c:minorTickMark val="none"/>
        <c:tickLblPos val="nextTo"/>
        <c:crossAx val="127896576"/>
        <c:crosses val="autoZero"/>
        <c:crossBetween val="between"/>
        <c:majorUnit val="10"/>
      </c:valAx>
    </c:plotArea>
    <c:legend>
      <c:legendPos val="b"/>
      <c:layout>
        <c:manualLayout>
          <c:xMode val="edge"/>
          <c:yMode val="edge"/>
          <c:x val="7.2282574410921632E-2"/>
          <c:y val="0.85235716928994543"/>
          <c:w val="0.86033696155627604"/>
          <c:h val="0.14195239320419917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028440" cy="739140"/>
          </a:xfrm>
          <a:prstGeom prst="rect">
            <a:avLst/>
          </a:prstGeom>
        </p:spPr>
        <p:txBody>
          <a:bodyPr vert="horz" lIns="137526" tIns="68764" rIns="137526" bIns="68764" rtlCol="0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10" y="0"/>
            <a:ext cx="4028440" cy="739140"/>
          </a:xfrm>
          <a:prstGeom prst="rect">
            <a:avLst/>
          </a:prstGeom>
        </p:spPr>
        <p:txBody>
          <a:bodyPr vert="horz" lIns="137526" tIns="68764" rIns="137526" bIns="68764" rtlCol="0"/>
          <a:lstStyle>
            <a:lvl1pPr algn="r">
              <a:defRPr sz="1800"/>
            </a:lvl1pPr>
          </a:lstStyle>
          <a:p>
            <a:fld id="{0A7A237F-8AF6-40D3-9535-F81D89C5F5F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14041095"/>
            <a:ext cx="4028440" cy="739140"/>
          </a:xfrm>
          <a:prstGeom prst="rect">
            <a:avLst/>
          </a:prstGeom>
        </p:spPr>
        <p:txBody>
          <a:bodyPr vert="horz" lIns="137526" tIns="68764" rIns="137526" bIns="68764" rtlCol="0" anchor="b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10" y="14041095"/>
            <a:ext cx="4028440" cy="739140"/>
          </a:xfrm>
          <a:prstGeom prst="rect">
            <a:avLst/>
          </a:prstGeom>
        </p:spPr>
        <p:txBody>
          <a:bodyPr vert="horz" lIns="137526" tIns="68764" rIns="137526" bIns="68764" rtlCol="0" anchor="b"/>
          <a:lstStyle>
            <a:lvl1pPr algn="r">
              <a:defRPr sz="1800"/>
            </a:lvl1pPr>
          </a:lstStyle>
          <a:p>
            <a:fld id="{CAE5EF63-8679-446C-B7F7-563B13DBAD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6572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7"/>
            <a:ext cx="4027916" cy="738509"/>
          </a:xfrm>
          <a:prstGeom prst="rect">
            <a:avLst/>
          </a:prstGeom>
        </p:spPr>
        <p:txBody>
          <a:bodyPr vert="horz" lIns="90678" tIns="45338" rIns="90678" bIns="4533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347" y="7"/>
            <a:ext cx="4029486" cy="738509"/>
          </a:xfrm>
          <a:prstGeom prst="rect">
            <a:avLst/>
          </a:prstGeom>
        </p:spPr>
        <p:txBody>
          <a:bodyPr vert="horz" lIns="90678" tIns="45338" rIns="90678" bIns="45338" rtlCol="0"/>
          <a:lstStyle>
            <a:lvl1pPr algn="r">
              <a:defRPr sz="1200"/>
            </a:lvl1pPr>
          </a:lstStyle>
          <a:p>
            <a:fld id="{DB648A8D-7A2F-470A-8BB9-073512F93310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111250"/>
            <a:ext cx="8315325" cy="5543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78" tIns="45338" rIns="90678" bIns="4533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7022148"/>
            <a:ext cx="7437120" cy="6651312"/>
          </a:xfrm>
          <a:prstGeom prst="rect">
            <a:avLst/>
          </a:prstGeom>
        </p:spPr>
        <p:txBody>
          <a:bodyPr vert="horz" lIns="90678" tIns="45338" rIns="90678" bIns="453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14041142"/>
            <a:ext cx="4027916" cy="738509"/>
          </a:xfrm>
          <a:prstGeom prst="rect">
            <a:avLst/>
          </a:prstGeom>
        </p:spPr>
        <p:txBody>
          <a:bodyPr vert="horz" lIns="90678" tIns="45338" rIns="90678" bIns="4533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347" y="14041142"/>
            <a:ext cx="4029486" cy="738509"/>
          </a:xfrm>
          <a:prstGeom prst="rect">
            <a:avLst/>
          </a:prstGeom>
        </p:spPr>
        <p:txBody>
          <a:bodyPr vert="horz" lIns="90678" tIns="45338" rIns="90678" bIns="45338" rtlCol="0" anchor="b"/>
          <a:lstStyle>
            <a:lvl1pPr algn="r">
              <a:defRPr sz="1200"/>
            </a:lvl1pPr>
          </a:lstStyle>
          <a:p>
            <a:fld id="{2C586B39-D22D-47E5-884E-4A569750E3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0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6B39-D22D-47E5-884E-4A569750E37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 userDrawn="1"/>
        </p:nvSpPr>
        <p:spPr bwMode="auto">
          <a:xfrm>
            <a:off x="0" y="0"/>
            <a:ext cx="43891200" cy="3291840"/>
          </a:xfrm>
          <a:prstGeom prst="rect">
            <a:avLst/>
          </a:prstGeom>
          <a:solidFill>
            <a:srgbClr val="F3901D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417992" tIns="208996" rIns="417992" bIns="208996"/>
          <a:lstStyle/>
          <a:p>
            <a:endParaRPr lang="en-US"/>
          </a:p>
        </p:txBody>
      </p:sp>
      <p:pic>
        <p:nvPicPr>
          <p:cNvPr id="11" name="Picture 67" descr="norc_logo_white.png"/>
          <p:cNvPicPr>
            <a:picLocks noChangeAspect="1"/>
          </p:cNvPicPr>
          <p:nvPr userDrawn="1"/>
        </p:nvPicPr>
        <p:blipFill>
          <a:blip r:embed="rId2" cstate="print"/>
          <a:srcRect t="18750" b="27995"/>
          <a:stretch>
            <a:fillRect/>
          </a:stretch>
        </p:blipFill>
        <p:spPr bwMode="auto">
          <a:xfrm>
            <a:off x="812800" y="609601"/>
            <a:ext cx="7924800" cy="259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9911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134" y="20482985"/>
            <a:ext cx="26335567" cy="2417233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134" y="2614084"/>
            <a:ext cx="26335567" cy="17557749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134" y="22900218"/>
            <a:ext cx="26335567" cy="34353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967" y="1172634"/>
            <a:ext cx="9874251" cy="249660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985" y="1172634"/>
            <a:ext cx="29423783" cy="249660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418" y="9088967"/>
            <a:ext cx="37308367" cy="627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2834" y="16581967"/>
            <a:ext cx="30725533" cy="74760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1" y="18802351"/>
            <a:ext cx="37308367" cy="5812367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1" y="12401551"/>
            <a:ext cx="37308367" cy="6400800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984" y="6828367"/>
            <a:ext cx="19649016" cy="1931035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47201" y="6828367"/>
            <a:ext cx="19649017" cy="1931035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985" y="6548967"/>
            <a:ext cx="19392900" cy="2730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985" y="9279467"/>
            <a:ext cx="19392900" cy="1685925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967" y="6548967"/>
            <a:ext cx="19399251" cy="273050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967" y="9279467"/>
            <a:ext cx="19399251" cy="1685925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985" y="1164167"/>
            <a:ext cx="14439900" cy="49593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59817" y="1164167"/>
            <a:ext cx="24536400" cy="24974551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985" y="6123517"/>
            <a:ext cx="14439900" cy="20015200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 userDrawn="1"/>
        </p:nvSpPr>
        <p:spPr bwMode="auto">
          <a:xfrm>
            <a:off x="0" y="0"/>
            <a:ext cx="43891200" cy="3291840"/>
          </a:xfrm>
          <a:prstGeom prst="rect">
            <a:avLst/>
          </a:prstGeom>
          <a:solidFill>
            <a:srgbClr val="F3901D"/>
          </a:solidFill>
          <a:ln w="9525">
            <a:noFill/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417992" tIns="208996" rIns="417992" bIns="208996"/>
          <a:lstStyle/>
          <a:p>
            <a:endParaRPr lang="en-US"/>
          </a:p>
        </p:txBody>
      </p:sp>
      <p:pic>
        <p:nvPicPr>
          <p:cNvPr id="13" name="Picture 67" descr="norc_logo_white.png"/>
          <p:cNvPicPr>
            <a:picLocks noChangeAspect="1"/>
          </p:cNvPicPr>
          <p:nvPr userDrawn="1"/>
        </p:nvPicPr>
        <p:blipFill>
          <a:blip r:embed="rId3" cstate="print"/>
          <a:srcRect t="18750" b="27995"/>
          <a:stretch>
            <a:fillRect/>
          </a:stretch>
        </p:blipFill>
        <p:spPr bwMode="auto">
          <a:xfrm>
            <a:off x="812800" y="609601"/>
            <a:ext cx="7924800" cy="259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ts val="16457"/>
        </a:lnSpc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1" fontAlgn="base" hangingPunct="1">
        <a:lnSpc>
          <a:spcPts val="16457"/>
        </a:lnSpc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  <a:cs typeface="ＭＳ Ｐゴシック" charset="0"/>
        </a:defRPr>
      </a:lvl2pPr>
      <a:lvl3pPr algn="l" rtl="0" eaLnBrk="1" fontAlgn="base" hangingPunct="1">
        <a:lnSpc>
          <a:spcPts val="16457"/>
        </a:lnSpc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  <a:cs typeface="ＭＳ Ｐゴシック" charset="0"/>
        </a:defRPr>
      </a:lvl3pPr>
      <a:lvl4pPr algn="l" rtl="0" eaLnBrk="1" fontAlgn="base" hangingPunct="1">
        <a:lnSpc>
          <a:spcPts val="16457"/>
        </a:lnSpc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  <a:cs typeface="ＭＳ Ｐゴシック" charset="0"/>
        </a:defRPr>
      </a:lvl4pPr>
      <a:lvl5pPr algn="l" rtl="0" eaLnBrk="1" fontAlgn="base" hangingPunct="1">
        <a:lnSpc>
          <a:spcPts val="16457"/>
        </a:lnSpc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  <a:cs typeface="ＭＳ Ｐゴシック" charset="0"/>
        </a:defRPr>
      </a:lvl5pPr>
      <a:lvl6pPr marL="2089961" algn="l" rtl="0" eaLnBrk="1" fontAlgn="base" hangingPunct="1"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</a:defRPr>
      </a:lvl6pPr>
      <a:lvl7pPr marL="4179922" algn="l" rtl="0" eaLnBrk="1" fontAlgn="base" hangingPunct="1"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</a:defRPr>
      </a:lvl7pPr>
      <a:lvl8pPr marL="6269885" algn="l" rtl="0" eaLnBrk="1" fontAlgn="base" hangingPunct="1"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</a:defRPr>
      </a:lvl8pPr>
      <a:lvl9pPr marL="8359846" algn="l" rtl="0" eaLnBrk="1" fontAlgn="base" hangingPunct="1">
        <a:spcBef>
          <a:spcPct val="0"/>
        </a:spcBef>
        <a:spcAft>
          <a:spcPct val="0"/>
        </a:spcAft>
        <a:defRPr sz="14700">
          <a:solidFill>
            <a:schemeClr val="tx2"/>
          </a:solidFill>
          <a:latin typeface="Arial" charset="0"/>
          <a:ea typeface="ＭＳ Ｐゴシック" pitchFamily="-32" charset="-128"/>
        </a:defRPr>
      </a:lvl9pPr>
    </p:titleStyle>
    <p:bodyStyle>
      <a:lvl1pPr marL="834535" indent="-834535" algn="l" rtl="0" eaLnBrk="1" fontAlgn="base" hangingPunct="1">
        <a:spcBef>
          <a:spcPct val="20000"/>
        </a:spcBef>
        <a:spcAft>
          <a:spcPct val="0"/>
        </a:spcAft>
        <a:buClr>
          <a:srgbClr val="F3901D"/>
        </a:buClr>
        <a:buFont typeface="Arial" pitchFamily="34" charset="0"/>
        <a:buChar char="•"/>
        <a:defRPr sz="12800">
          <a:solidFill>
            <a:srgbClr val="666666"/>
          </a:solidFill>
          <a:latin typeface="+mn-lt"/>
          <a:ea typeface="+mn-ea"/>
          <a:cs typeface="ＭＳ Ｐゴシック" charset="0"/>
        </a:defRPr>
      </a:lvl1pPr>
      <a:lvl2pPr marL="2924496" indent="-834535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0900">
          <a:solidFill>
            <a:srgbClr val="666666"/>
          </a:solidFill>
          <a:latin typeface="+mn-lt"/>
          <a:ea typeface="+mn-ea"/>
        </a:defRPr>
      </a:lvl2pPr>
      <a:lvl3pPr marL="5224904" indent="-1044981" algn="l" rtl="0" eaLnBrk="1" fontAlgn="base" hangingPunct="1">
        <a:spcBef>
          <a:spcPct val="20000"/>
        </a:spcBef>
        <a:spcAft>
          <a:spcPct val="0"/>
        </a:spcAft>
        <a:buClr>
          <a:srgbClr val="F3901D"/>
        </a:buClr>
        <a:buFont typeface="Arial" pitchFamily="34" charset="0"/>
        <a:buChar char="–"/>
        <a:defRPr>
          <a:solidFill>
            <a:srgbClr val="F3901D"/>
          </a:solidFill>
          <a:latin typeface="+mn-lt"/>
          <a:ea typeface="+mn-ea"/>
        </a:defRPr>
      </a:lvl3pPr>
      <a:lvl4pPr marL="7314865" indent="-1044981" algn="l" rtl="0" eaLnBrk="1" fontAlgn="base" hangingPunct="1">
        <a:spcBef>
          <a:spcPct val="20000"/>
        </a:spcBef>
        <a:spcAft>
          <a:spcPct val="0"/>
        </a:spcAft>
        <a:buChar char="–"/>
        <a:defRPr sz="6400" b="1">
          <a:solidFill>
            <a:srgbClr val="666666"/>
          </a:solidFill>
          <a:latin typeface="+mn-lt"/>
          <a:ea typeface="+mn-ea"/>
        </a:defRPr>
      </a:lvl4pPr>
      <a:lvl5pPr marL="8359846" algn="l" rtl="0" eaLnBrk="1" fontAlgn="base" hangingPunct="1">
        <a:spcBef>
          <a:spcPct val="20000"/>
        </a:spcBef>
        <a:spcAft>
          <a:spcPct val="0"/>
        </a:spcAft>
        <a:defRPr sz="6400">
          <a:solidFill>
            <a:srgbClr val="666666"/>
          </a:solidFill>
          <a:latin typeface="+mn-lt"/>
          <a:ea typeface="+mn-ea"/>
        </a:defRPr>
      </a:lvl5pPr>
      <a:lvl6pPr marL="11494787" indent="-1044981" algn="l" rtl="0" eaLnBrk="1" fontAlgn="base" hangingPunct="1">
        <a:spcBef>
          <a:spcPct val="20000"/>
        </a:spcBef>
        <a:spcAft>
          <a:spcPct val="0"/>
        </a:spcAft>
        <a:buChar char="»"/>
        <a:defRPr sz="10000">
          <a:solidFill>
            <a:srgbClr val="333333"/>
          </a:solidFill>
          <a:latin typeface="+mn-lt"/>
          <a:ea typeface="+mn-ea"/>
        </a:defRPr>
      </a:lvl6pPr>
      <a:lvl7pPr marL="13584748" indent="-1044981" algn="l" rtl="0" eaLnBrk="1" fontAlgn="base" hangingPunct="1">
        <a:spcBef>
          <a:spcPct val="20000"/>
        </a:spcBef>
        <a:spcAft>
          <a:spcPct val="0"/>
        </a:spcAft>
        <a:buChar char="»"/>
        <a:defRPr sz="10000">
          <a:solidFill>
            <a:srgbClr val="333333"/>
          </a:solidFill>
          <a:latin typeface="+mn-lt"/>
          <a:ea typeface="+mn-ea"/>
        </a:defRPr>
      </a:lvl7pPr>
      <a:lvl8pPr marL="15674711" indent="-1044981" algn="l" rtl="0" eaLnBrk="1" fontAlgn="base" hangingPunct="1">
        <a:spcBef>
          <a:spcPct val="20000"/>
        </a:spcBef>
        <a:spcAft>
          <a:spcPct val="0"/>
        </a:spcAft>
        <a:buChar char="»"/>
        <a:defRPr sz="10000">
          <a:solidFill>
            <a:srgbClr val="333333"/>
          </a:solidFill>
          <a:latin typeface="+mn-lt"/>
          <a:ea typeface="+mn-ea"/>
        </a:defRPr>
      </a:lvl8pPr>
      <a:lvl9pPr marL="17764672" indent="-1044981" algn="l" rtl="0" eaLnBrk="1" fontAlgn="base" hangingPunct="1">
        <a:spcBef>
          <a:spcPct val="20000"/>
        </a:spcBef>
        <a:spcAft>
          <a:spcPct val="0"/>
        </a:spcAft>
        <a:buChar char="»"/>
        <a:defRPr sz="10000">
          <a:solidFill>
            <a:srgbClr val="333333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1pPr>
      <a:lvl2pPr marL="2089961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2pPr>
      <a:lvl3pPr marL="4179922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6269885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4pPr>
      <a:lvl5pPr marL="8359846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9807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6pPr>
      <a:lvl7pPr marL="12539768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7pPr>
      <a:lvl8pPr marL="14629729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8pPr>
      <a:lvl9pPr marL="16719691" algn="l" defTabSz="4179922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985" y="1172633"/>
            <a:ext cx="39501233" cy="4876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985" y="6828367"/>
            <a:ext cx="39501233" cy="1931035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en-US" dirty="0" smtClean="0"/>
              <a:t>Click </a:t>
            </a:r>
            <a:r>
              <a:rPr lang="en-US" dirty="0" err="1" smtClean="0"/>
              <a:t>tofdsaf</a:t>
            </a:r>
            <a:r>
              <a:rPr lang="en-US" dirty="0" smtClean="0"/>
              <a:t>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985" y="27120851"/>
            <a:ext cx="10240433" cy="1557867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4392E-F9DE-47AF-B8F0-954C42F8873B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585" y="27120851"/>
            <a:ext cx="13898033" cy="1557867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785" y="27120851"/>
            <a:ext cx="10240433" cy="1557867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53B79-3845-42C3-8F7E-F6D1E1E9A5B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jpeg"/><Relationship Id="rId18" Type="http://schemas.openxmlformats.org/officeDocument/2006/relationships/chart" Target="../charts/chart3.xml"/><Relationship Id="rId3" Type="http://schemas.openxmlformats.org/officeDocument/2006/relationships/hyperlink" Target="mailto:Bachtell-Kate@norc.org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jpeg"/><Relationship Id="rId17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openxmlformats.org/officeDocument/2006/relationships/image" Target="../media/image2.png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19" Type="http://schemas.openxmlformats.org/officeDocument/2006/relationships/chart" Target="../charts/chart4.xml"/><Relationship Id="rId4" Type="http://schemas.openxmlformats.org/officeDocument/2006/relationships/hyperlink" Target="http://mcstudy.norc.org/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ounded Rectangle 114"/>
          <p:cNvSpPr>
            <a:spLocks noChangeArrowheads="1"/>
          </p:cNvSpPr>
          <p:nvPr/>
        </p:nvSpPr>
        <p:spPr bwMode="auto">
          <a:xfrm>
            <a:off x="1295400" y="21936777"/>
            <a:ext cx="11887200" cy="6638223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57" name="Rounded Rectangle 56"/>
          <p:cNvSpPr>
            <a:spLocks noChangeArrowheads="1"/>
          </p:cNvSpPr>
          <p:nvPr/>
        </p:nvSpPr>
        <p:spPr bwMode="auto">
          <a:xfrm>
            <a:off x="14173200" y="14794362"/>
            <a:ext cx="15544800" cy="13788231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>
              <a:defRPr/>
            </a:pPr>
            <a:endParaRPr lang="en-US" b="1" dirty="0"/>
          </a:p>
        </p:txBody>
      </p:sp>
      <p:sp>
        <p:nvSpPr>
          <p:cNvPr id="2" name="Rounded Rectangle 1"/>
          <p:cNvSpPr>
            <a:spLocks noChangeArrowheads="1"/>
          </p:cNvSpPr>
          <p:nvPr/>
        </p:nvSpPr>
        <p:spPr bwMode="auto">
          <a:xfrm>
            <a:off x="1219200" y="4038601"/>
            <a:ext cx="11887200" cy="6934200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3" name="Rectangle 56"/>
          <p:cNvSpPr>
            <a:spLocks noChangeArrowheads="1"/>
          </p:cNvSpPr>
          <p:nvPr/>
        </p:nvSpPr>
        <p:spPr bwMode="auto">
          <a:xfrm>
            <a:off x="1219200" y="4749800"/>
            <a:ext cx="11887200" cy="5986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5751" tIns="487668" rIns="365751" bIns="0">
            <a:spAutoFit/>
          </a:bodyPr>
          <a:lstStyle/>
          <a:p>
            <a:r>
              <a:rPr lang="en-US" sz="2400" dirty="0"/>
              <a:t>This </a:t>
            </a:r>
            <a:r>
              <a:rPr lang="en-US" sz="2400" dirty="0" smtClean="0"/>
              <a:t>work examines </a:t>
            </a:r>
            <a:r>
              <a:rPr lang="en-US" sz="2400" dirty="0"/>
              <a:t>the methodological challenges associated with tracking mobility at the household level. </a:t>
            </a:r>
            <a:r>
              <a:rPr lang="en-US" sz="2400" dirty="0" smtClean="0"/>
              <a:t>We </a:t>
            </a:r>
            <a:r>
              <a:rPr lang="en-US" sz="2400" dirty="0"/>
              <a:t>describe a retroactive approach for linking individual household members across waves that was employed for the </a:t>
            </a:r>
            <a:r>
              <a:rPr lang="en-US" sz="2400" i="1" dirty="0"/>
              <a:t>Making Connections</a:t>
            </a:r>
            <a:r>
              <a:rPr lang="en-US" sz="2400" dirty="0"/>
              <a:t> Survey. </a:t>
            </a:r>
            <a:r>
              <a:rPr lang="en-US" sz="2400" dirty="0" smtClean="0"/>
              <a:t>We </a:t>
            </a:r>
            <a:r>
              <a:rPr lang="en-US" sz="2400" dirty="0"/>
              <a:t>compared individuals at three different points in time using a combination of probabilistic matching software, data queries, and human review. </a:t>
            </a:r>
            <a:r>
              <a:rPr lang="en-US" sz="2400" dirty="0" smtClean="0"/>
              <a:t>The </a:t>
            </a:r>
            <a:r>
              <a:rPr lang="en-US" sz="2400" dirty="0"/>
              <a:t>process produced personal identifiers that enable us to examine mobility across a gradient of stability in household composition. </a:t>
            </a:r>
            <a:r>
              <a:rPr lang="en-US" sz="2400" dirty="0" smtClean="0"/>
              <a:t>Our </a:t>
            </a:r>
            <a:r>
              <a:rPr lang="en-US" sz="2400" dirty="0"/>
              <a:t>work advances past studies in two ways. </a:t>
            </a:r>
            <a:r>
              <a:rPr lang="en-US" sz="2400" dirty="0" smtClean="0"/>
              <a:t>First</a:t>
            </a:r>
            <a:r>
              <a:rPr lang="en-US" sz="2400" dirty="0"/>
              <a:t>, our definition of adding or losing individuals is calculated based on the presence or absence of a specific person, rather than numerical change in household size. </a:t>
            </a:r>
            <a:r>
              <a:rPr lang="en-US" sz="2400" dirty="0" smtClean="0"/>
              <a:t>Second</a:t>
            </a:r>
            <a:r>
              <a:rPr lang="en-US" sz="2400" dirty="0"/>
              <a:t>, we demonstrate a more nuanced understanding of household mobility by examining specific types of change in household composition in combination with physical relocation. </a:t>
            </a:r>
            <a:r>
              <a:rPr lang="en-US" sz="2400" dirty="0" smtClean="0"/>
              <a:t>A </a:t>
            </a:r>
            <a:r>
              <a:rPr lang="en-US" sz="2400" dirty="0"/>
              <a:t>series of maps compare the patterns of residential movement and household composition change among sample members.    </a:t>
            </a:r>
            <a:endParaRPr lang="en-US" sz="2400" b="1" dirty="0" smtClean="0"/>
          </a:p>
          <a:p>
            <a:pPr defTabSz="1219170">
              <a:defRPr/>
            </a:pPr>
            <a:endParaRPr lang="en-US" sz="2100" dirty="0" smtClean="0">
              <a:latin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219200" y="4038600"/>
            <a:ext cx="11887200" cy="7112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>
              <a:defRPr/>
            </a:pPr>
            <a:r>
              <a:rPr lang="en-US" sz="4300" b="1" dirty="0" smtClean="0">
                <a:solidFill>
                  <a:schemeClr val="bg1"/>
                </a:solidFill>
                <a:latin typeface="+mj-lt"/>
              </a:rPr>
              <a:t>ABSTRACT</a:t>
            </a:r>
            <a:endParaRPr lang="en-US" sz="43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4173200" y="4084319"/>
            <a:ext cx="15544800" cy="10098993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173200" y="4038600"/>
            <a:ext cx="15544800" cy="7620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3700" b="1" dirty="0" smtClean="0">
                <a:solidFill>
                  <a:schemeClr val="bg1"/>
                </a:solidFill>
                <a:latin typeface="+mj-lt"/>
              </a:rPr>
              <a:t>DATA AND METHODS</a:t>
            </a:r>
            <a:endParaRPr lang="en-US" sz="37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30784800" y="4038599"/>
            <a:ext cx="11944350" cy="14094287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30698090" y="14870467"/>
            <a:ext cx="11887200" cy="326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5751" tIns="487668" rIns="365751" bIns="0">
            <a:spAutoFit/>
          </a:bodyPr>
          <a:lstStyle/>
          <a:p>
            <a:pPr marL="239713" indent="-239713">
              <a:defRPr/>
            </a:pPr>
            <a:r>
              <a:rPr lang="en-US" sz="2000" b="1" dirty="0" smtClean="0"/>
              <a:t>Limitations</a:t>
            </a:r>
          </a:p>
          <a:p>
            <a:pPr marL="239713" lvl="0" indent="-239713">
              <a:buFont typeface="Arial" pitchFamily="34" charset="0"/>
              <a:buChar char="•"/>
            </a:pPr>
            <a:r>
              <a:rPr lang="en-US" sz="2000" dirty="0" smtClean="0"/>
              <a:t>These seven sites are not representative of poor urban communities nationwide.</a:t>
            </a:r>
          </a:p>
          <a:p>
            <a:pPr marL="239713" lvl="0" indent="-239713">
              <a:buFont typeface="Arial" pitchFamily="34" charset="0"/>
              <a:buChar char="•"/>
            </a:pPr>
            <a:r>
              <a:rPr lang="en-US" sz="2000" dirty="0"/>
              <a:t>T</a:t>
            </a:r>
            <a:r>
              <a:rPr lang="en-US" sz="2000" dirty="0" smtClean="0"/>
              <a:t>here </a:t>
            </a:r>
            <a:r>
              <a:rPr lang="en-US" sz="2000" dirty="0"/>
              <a:t>may be unmeasured differences due to sample </a:t>
            </a:r>
            <a:r>
              <a:rPr lang="en-US" sz="2000" dirty="0" smtClean="0"/>
              <a:t>attrition.</a:t>
            </a:r>
          </a:p>
          <a:p>
            <a:pPr marL="239713" lvl="0" indent="-239713"/>
            <a:endParaRPr lang="en-US" sz="1200" dirty="0" smtClean="0">
              <a:solidFill>
                <a:srgbClr val="0070C0"/>
              </a:solidFill>
            </a:endParaRPr>
          </a:p>
          <a:p>
            <a:pPr marL="239713" lvl="0" indent="-239713"/>
            <a:r>
              <a:rPr lang="en-US" sz="2000" b="1" dirty="0" smtClean="0"/>
              <a:t>Conclusions</a:t>
            </a:r>
          </a:p>
          <a:p>
            <a:pPr marL="239713" indent="-239713">
              <a:spcBef>
                <a:spcPts val="0"/>
              </a:spcBef>
              <a:buFont typeface="Arial" pitchFamily="34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000" dirty="0"/>
              <a:t>Personal identifiers should be assigned </a:t>
            </a:r>
            <a:r>
              <a:rPr lang="en-GB" sz="2000" dirty="0" smtClean="0"/>
              <a:t>at the </a:t>
            </a:r>
            <a:r>
              <a:rPr lang="en-GB" sz="2000" dirty="0"/>
              <a:t>time of data </a:t>
            </a:r>
            <a:r>
              <a:rPr lang="en-GB" sz="2000" dirty="0" smtClean="0"/>
              <a:t>collection (though retroactive assignment is possible).</a:t>
            </a:r>
            <a:endParaRPr lang="en-GB" sz="2000" dirty="0"/>
          </a:p>
          <a:p>
            <a:pPr marL="239713" indent="-239713">
              <a:spcBef>
                <a:spcPts val="0"/>
              </a:spcBef>
              <a:buFont typeface="Arial" pitchFamily="34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000" dirty="0" smtClean="0"/>
              <a:t>Mobility </a:t>
            </a:r>
            <a:r>
              <a:rPr lang="en-GB" sz="2000" dirty="0"/>
              <a:t>should be measured in </a:t>
            </a:r>
            <a:r>
              <a:rPr lang="en-GB" sz="2000" i="1" dirty="0"/>
              <a:t>at least two </a:t>
            </a:r>
            <a:r>
              <a:rPr lang="en-GB" sz="2000" dirty="0"/>
              <a:t>dimensions: </a:t>
            </a:r>
            <a:r>
              <a:rPr lang="en-GB" sz="2000" dirty="0" smtClean="0"/>
              <a:t>(1) residential movement and (2)</a:t>
            </a:r>
            <a:r>
              <a:rPr lang="en-GB" sz="2000" dirty="0"/>
              <a:t> </a:t>
            </a:r>
            <a:r>
              <a:rPr lang="en-GB" sz="2000" dirty="0" smtClean="0"/>
              <a:t>household </a:t>
            </a:r>
            <a:r>
              <a:rPr lang="en-GB" sz="2000" dirty="0"/>
              <a:t>composition </a:t>
            </a:r>
            <a:r>
              <a:rPr lang="en-GB" sz="2000" dirty="0" smtClean="0"/>
              <a:t>change.</a:t>
            </a:r>
            <a:endParaRPr lang="en-GB" sz="20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0784800" y="4013200"/>
            <a:ext cx="11966448" cy="76200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4300" b="1" dirty="0" smtClean="0">
                <a:solidFill>
                  <a:schemeClr val="bg1"/>
                </a:solidFill>
                <a:cs typeface="Arial" pitchFamily="34" charset="0"/>
              </a:rPr>
              <a:t>DISCUSSION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Rounded Rectangle 43"/>
          <p:cNvSpPr>
            <a:spLocks noChangeArrowheads="1"/>
          </p:cNvSpPr>
          <p:nvPr/>
        </p:nvSpPr>
        <p:spPr bwMode="auto">
          <a:xfrm>
            <a:off x="30784800" y="18874456"/>
            <a:ext cx="11887200" cy="4899944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30765750" y="18843256"/>
            <a:ext cx="11887200" cy="7112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4300" b="1" dirty="0" smtClean="0">
                <a:solidFill>
                  <a:schemeClr val="bg1"/>
                </a:solidFill>
                <a:latin typeface="+mj-lt"/>
              </a:rPr>
              <a:t>REFERENCES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14133796" y="14794362"/>
            <a:ext cx="15584204" cy="78503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4400" b="1" dirty="0" smtClean="0">
                <a:solidFill>
                  <a:schemeClr val="bg1"/>
                </a:solidFill>
              </a:rPr>
              <a:t>FINDINGS</a:t>
            </a:r>
            <a:endParaRPr lang="en-US" sz="43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3" name="Rounded Rectangle 52"/>
          <p:cNvSpPr>
            <a:spLocks noChangeArrowheads="1"/>
          </p:cNvSpPr>
          <p:nvPr/>
        </p:nvSpPr>
        <p:spPr bwMode="auto">
          <a:xfrm>
            <a:off x="1295400" y="11582399"/>
            <a:ext cx="11887200" cy="9648599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54" name="Rectangle 56"/>
          <p:cNvSpPr>
            <a:spLocks noChangeArrowheads="1"/>
          </p:cNvSpPr>
          <p:nvPr/>
        </p:nvSpPr>
        <p:spPr bwMode="auto">
          <a:xfrm>
            <a:off x="1295400" y="14401800"/>
            <a:ext cx="11356848" cy="498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5760" tIns="487668" rIns="365760" bIns="0">
            <a:spAutoFit/>
          </a:bodyPr>
          <a:lstStyle/>
          <a:p>
            <a:pPr marL="0" lvl="1" defTabSz="869929">
              <a:buClr>
                <a:schemeClr val="hlink"/>
              </a:buClr>
              <a:buSzPct val="130000"/>
            </a:pPr>
            <a:endParaRPr lang="en-US" sz="2100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100" b="1" dirty="0" smtClean="0">
              <a:cs typeface="ＭＳ Ｐゴシック"/>
            </a:endParaRPr>
          </a:p>
          <a:p>
            <a:pPr marL="927077" lvl="1" indent="-393690" defTabSz="869929">
              <a:buClr>
                <a:schemeClr val="hlink"/>
              </a:buClr>
              <a:buSzPct val="130000"/>
            </a:pPr>
            <a:endParaRPr lang="en-US" sz="1900" b="1" dirty="0" smtClean="0">
              <a:cs typeface="ＭＳ Ｐゴシック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1295400" y="11582400"/>
            <a:ext cx="11887200" cy="7620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4300" b="1" dirty="0" smtClean="0">
                <a:solidFill>
                  <a:schemeClr val="bg1"/>
                </a:solidFill>
              </a:rPr>
              <a:t>BACKGROUND</a:t>
            </a:r>
            <a:endParaRPr lang="en-US" sz="3700" b="1" dirty="0" smtClean="0">
              <a:solidFill>
                <a:schemeClr val="bg1"/>
              </a:solidFill>
            </a:endParaRPr>
          </a:p>
        </p:txBody>
      </p:sp>
      <p:sp>
        <p:nvSpPr>
          <p:cNvPr id="50" name="Rounded Rectangle 49"/>
          <p:cNvSpPr>
            <a:spLocks noChangeArrowheads="1"/>
          </p:cNvSpPr>
          <p:nvPr/>
        </p:nvSpPr>
        <p:spPr bwMode="auto">
          <a:xfrm>
            <a:off x="30784800" y="24612600"/>
            <a:ext cx="11887200" cy="3962400"/>
          </a:xfrm>
          <a:prstGeom prst="roundRect">
            <a:avLst>
              <a:gd name="adj" fmla="val 1912"/>
            </a:avLst>
          </a:prstGeom>
          <a:solidFill>
            <a:schemeClr val="bg1"/>
          </a:solidFill>
          <a:ln w="25400">
            <a:noFill/>
            <a:round/>
            <a:headEnd/>
            <a:tailEnd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lIns="121917" tIns="60958" rIns="121917" bIns="60958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0784800" y="24384000"/>
            <a:ext cx="11887200" cy="7112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4300" b="1" dirty="0" smtClean="0">
                <a:solidFill>
                  <a:schemeClr val="bg1"/>
                </a:solidFill>
                <a:latin typeface="+mj-lt"/>
              </a:rPr>
              <a:t>CONTACT INFORMATION</a:t>
            </a:r>
            <a:endParaRPr 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Rectangle 56"/>
          <p:cNvSpPr>
            <a:spLocks noChangeArrowheads="1"/>
          </p:cNvSpPr>
          <p:nvPr/>
        </p:nvSpPr>
        <p:spPr bwMode="auto">
          <a:xfrm>
            <a:off x="30784800" y="24944933"/>
            <a:ext cx="11887200" cy="332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48626" tIns="731502" rIns="548626" bIns="0">
            <a:spAutoFit/>
          </a:bodyPr>
          <a:lstStyle/>
          <a:p>
            <a:pPr defTabSz="1304894"/>
            <a:r>
              <a:rPr lang="en-US" sz="2800" b="1" dirty="0" smtClean="0">
                <a:solidFill>
                  <a:srgbClr val="F3901D"/>
                </a:solidFill>
                <a:cs typeface="ＭＳ Ｐゴシック"/>
              </a:rPr>
              <a:t>Kate Bachtell</a:t>
            </a:r>
            <a:endParaRPr lang="en-US" sz="2800" b="1" dirty="0">
              <a:solidFill>
                <a:srgbClr val="F3901D"/>
              </a:solidFill>
              <a:cs typeface="ＭＳ Ｐゴシック"/>
            </a:endParaRPr>
          </a:p>
          <a:p>
            <a:pPr defTabSz="1304894"/>
            <a:r>
              <a:rPr lang="en-US" sz="2800" dirty="0" smtClean="0">
                <a:solidFill>
                  <a:srgbClr val="F3901D"/>
                </a:solidFill>
                <a:cs typeface="ＭＳ Ｐゴシック"/>
              </a:rPr>
              <a:t>Senior Survey Director, Economics, Labor, and Population Studies </a:t>
            </a:r>
            <a:r>
              <a:rPr lang="en-US" sz="2800" dirty="0">
                <a:solidFill>
                  <a:srgbClr val="F3901D"/>
                </a:solidFill>
                <a:cs typeface="ＭＳ Ｐゴシック"/>
              </a:rPr>
              <a:t>  </a:t>
            </a:r>
          </a:p>
          <a:p>
            <a:pPr defTabSz="1304894"/>
            <a:r>
              <a:rPr lang="en-US" sz="2800" dirty="0"/>
              <a:t>55 East Monroe Street, 20th Floor, Chicago IL 60603</a:t>
            </a:r>
          </a:p>
          <a:p>
            <a:pPr defTabSz="1304894"/>
            <a:r>
              <a:rPr lang="en-US" sz="2800" dirty="0" smtClean="0">
                <a:solidFill>
                  <a:srgbClr val="F3901D"/>
                </a:solidFill>
                <a:cs typeface="ＭＳ Ｐゴシック"/>
                <a:hlinkClick r:id="rId3"/>
              </a:rPr>
              <a:t>bachtell-kate@norc.org </a:t>
            </a:r>
            <a:endParaRPr lang="en-US" sz="2800" dirty="0">
              <a:solidFill>
                <a:srgbClr val="F3901D"/>
              </a:solidFill>
              <a:cs typeface="ＭＳ Ｐゴシック"/>
            </a:endParaRPr>
          </a:p>
          <a:p>
            <a:pPr defTabSz="1304894"/>
            <a:r>
              <a:rPr lang="en-US" sz="2800" dirty="0"/>
              <a:t>(312) </a:t>
            </a:r>
            <a:r>
              <a:rPr lang="en-US" sz="2800" dirty="0" smtClean="0"/>
              <a:t>759-5095</a:t>
            </a:r>
            <a:endParaRPr lang="en-US" sz="2800" dirty="0"/>
          </a:p>
          <a:p>
            <a:endParaRPr lang="en-US" sz="2800" b="1" dirty="0">
              <a:solidFill>
                <a:srgbClr val="F3901D"/>
              </a:solidFill>
              <a:cs typeface="ＭＳ Ｐゴシック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4798854" y="20539579"/>
            <a:ext cx="6934200" cy="2818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(Figure 3)  </a:t>
            </a:r>
            <a:r>
              <a:rPr lang="en-US" sz="1400" b="1" dirty="0" smtClean="0">
                <a:cs typeface="Times New Roman" pitchFamily="18" charset="0"/>
              </a:rPr>
              <a:t>Residential </a:t>
            </a:r>
            <a:r>
              <a:rPr lang="en-US" sz="1400" b="1" dirty="0">
                <a:cs typeface="Times New Roman" pitchFamily="18" charset="0"/>
              </a:rPr>
              <a:t>Moves among San Antonio Households Over </a:t>
            </a:r>
            <a:r>
              <a:rPr lang="en-US" sz="1400" b="1" dirty="0" smtClean="0">
                <a:cs typeface="Times New Roman" pitchFamily="18" charset="0"/>
              </a:rPr>
              <a:t>Six </a:t>
            </a:r>
            <a:r>
              <a:rPr lang="en-US" sz="1400" b="1" dirty="0">
                <a:cs typeface="Times New Roman" pitchFamily="18" charset="0"/>
              </a:rPr>
              <a:t>Years</a:t>
            </a:r>
          </a:p>
        </p:txBody>
      </p:sp>
      <p:sp>
        <p:nvSpPr>
          <p:cNvPr id="81" name="TextBox 80"/>
          <p:cNvSpPr txBox="1"/>
          <p:nvPr/>
        </p:nvSpPr>
        <p:spPr bwMode="auto">
          <a:xfrm>
            <a:off x="1295400" y="12367430"/>
            <a:ext cx="11811000" cy="9171739"/>
          </a:xfrm>
          <a:prstGeom prst="rect">
            <a:avLst/>
          </a:prstGeom>
          <a:noFill/>
          <a:ln>
            <a:noFill/>
          </a:ln>
        </p:spPr>
        <p:txBody>
          <a:bodyPr vert="horz" wrap="square" lIns="365760" tIns="121917" rIns="36576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b="1" dirty="0" smtClean="0"/>
              <a:t>Mobility</a:t>
            </a:r>
          </a:p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dirty="0" smtClean="0"/>
              <a:t>Mobility has been shown to impact economic and social well-being and is studied intensely in research on neighborhood effects</a:t>
            </a:r>
            <a:r>
              <a:rPr lang="en-US" sz="2400" dirty="0" smtClean="0"/>
              <a:t>. Mobility </a:t>
            </a:r>
            <a:r>
              <a:rPr lang="en-US" sz="2400" dirty="0" smtClean="0"/>
              <a:t>presents a methodological challenge for longitudinal data collection in that it is both labor and cost-intensive to follow families to unknown destinations (</a:t>
            </a:r>
            <a:r>
              <a:rPr lang="en-US" sz="2400" dirty="0" err="1" smtClean="0"/>
              <a:t>Ansolabehere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/>
              <a:t>Schaffner</a:t>
            </a:r>
            <a:r>
              <a:rPr lang="en-US" sz="2400" dirty="0"/>
              <a:t> 2010, Marshall and Bush 2010</a:t>
            </a:r>
            <a:r>
              <a:rPr lang="en-US" sz="2400" dirty="0" smtClean="0"/>
              <a:t>). </a:t>
            </a:r>
            <a:r>
              <a:rPr lang="en-US" sz="2400" dirty="0" smtClean="0"/>
              <a:t>It can introduce </a:t>
            </a:r>
            <a:r>
              <a:rPr lang="en-US" sz="2400" dirty="0"/>
              <a:t>coverage </a:t>
            </a:r>
            <a:r>
              <a:rPr lang="en-US" sz="2400" dirty="0" smtClean="0"/>
              <a:t>bias if those respondents who are not successfully located are somehow different from those  who </a:t>
            </a:r>
            <a:r>
              <a:rPr lang="en-US" sz="2400" i="1" dirty="0" smtClean="0"/>
              <a:t>are</a:t>
            </a:r>
            <a:r>
              <a:rPr lang="en-US" sz="2400" dirty="0" smtClean="0"/>
              <a:t> located. </a:t>
            </a:r>
            <a:r>
              <a:rPr lang="en-US" sz="2400" dirty="0" smtClean="0"/>
              <a:t>Household </a:t>
            </a:r>
            <a:r>
              <a:rPr lang="en-US" sz="2400" dirty="0"/>
              <a:t>mobility </a:t>
            </a:r>
            <a:r>
              <a:rPr lang="en-US" sz="2400" dirty="0" smtClean="0"/>
              <a:t>is especially </a:t>
            </a:r>
            <a:r>
              <a:rPr lang="en-US" sz="2400" dirty="0"/>
              <a:t>challenging for longitudinal studies  </a:t>
            </a:r>
            <a:r>
              <a:rPr lang="en-US" sz="2400" dirty="0" smtClean="0"/>
              <a:t>in that entry and exits among individuals may occur for a wide range of reasons, including births, deaths, marriage, divorce, financial necessity, etc. (Marshall </a:t>
            </a:r>
            <a:r>
              <a:rPr lang="en-US" sz="2400" dirty="0"/>
              <a:t>and Bush 2010, 32; Duncan and Hill 1985, 361</a:t>
            </a:r>
            <a:r>
              <a:rPr lang="en-US" sz="2400" dirty="0" smtClean="0"/>
              <a:t>).</a:t>
            </a:r>
            <a:endParaRPr lang="en-US" sz="2400" dirty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400" dirty="0"/>
          </a:p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b="1" dirty="0" smtClean="0"/>
              <a:t>Mobility among Low-Income Populations</a:t>
            </a:r>
          </a:p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dirty="0" smtClean="0"/>
              <a:t>After three waves of data collection for the </a:t>
            </a:r>
            <a:r>
              <a:rPr lang="en-US" sz="2400" i="1" dirty="0" smtClean="0"/>
              <a:t>Making Connections</a:t>
            </a:r>
            <a:r>
              <a:rPr lang="en-US" sz="2400" dirty="0" smtClean="0"/>
              <a:t> Survey, we continue to observe movement that exceeds national levels. This is consistent with abundant literature demonstrating that disadvantaged neighborhoods experience higher rates of mobility (Coulton et al 2009). </a:t>
            </a:r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2400" b="1" dirty="0"/>
          </a:p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b="1" dirty="0" smtClean="0"/>
              <a:t>The Problem</a:t>
            </a:r>
          </a:p>
          <a:p>
            <a:pPr marL="0" lvl="1" defTabSz="869929">
              <a:buClr>
                <a:schemeClr val="hlink"/>
              </a:buClr>
              <a:buSzPct val="130000"/>
            </a:pPr>
            <a:r>
              <a:rPr lang="en-US" sz="2400" dirty="0" smtClean="0"/>
              <a:t>Conceptually, we aim to approach </a:t>
            </a:r>
            <a:r>
              <a:rPr lang="en-US" sz="2400" dirty="0"/>
              <a:t>mobility as a dynamic family </a:t>
            </a:r>
            <a:r>
              <a:rPr lang="en-US" sz="2400" dirty="0" smtClean="0"/>
              <a:t>process rather than the behavior of an individual. </a:t>
            </a:r>
            <a:r>
              <a:rPr lang="en-US" sz="2400" dirty="0" smtClean="0"/>
              <a:t>This </a:t>
            </a:r>
            <a:r>
              <a:rPr lang="en-US" sz="2400" dirty="0" smtClean="0"/>
              <a:t>presents a methodological challenge: </a:t>
            </a:r>
          </a:p>
          <a:p>
            <a:pPr algn="ctr">
              <a:spcBef>
                <a:spcPts val="1200"/>
              </a:spcBef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US" sz="3200" dirty="0" smtClean="0"/>
              <a:t>How do we track</a:t>
            </a:r>
            <a:r>
              <a:rPr lang="en-GB" sz="3200" dirty="0" smtClean="0">
                <a:solidFill>
                  <a:srgbClr val="404040"/>
                </a:solidFill>
              </a:rPr>
              <a:t> </a:t>
            </a:r>
            <a:r>
              <a:rPr lang="en-GB" sz="3200" dirty="0">
                <a:solidFill>
                  <a:srgbClr val="404040"/>
                </a:solidFill>
              </a:rPr>
              <a:t>a moving </a:t>
            </a:r>
            <a:r>
              <a:rPr lang="en-GB" sz="3200" i="1" dirty="0">
                <a:solidFill>
                  <a:srgbClr val="404040"/>
                </a:solidFill>
              </a:rPr>
              <a:t>and morphing </a:t>
            </a:r>
            <a:r>
              <a:rPr lang="en-GB" sz="3200" dirty="0" smtClean="0">
                <a:solidFill>
                  <a:srgbClr val="404040"/>
                </a:solidFill>
              </a:rPr>
              <a:t>target?</a:t>
            </a:r>
            <a:endParaRPr lang="en-GB" sz="3200" dirty="0">
              <a:solidFill>
                <a:srgbClr val="404040"/>
              </a:solidFill>
            </a:endParaRPr>
          </a:p>
          <a:p>
            <a:pPr marL="342900" lvl="1" indent="-342900" defTabSz="869929">
              <a:buClr>
                <a:schemeClr val="hlink"/>
              </a:buClr>
              <a:buSzPct val="130000"/>
              <a:buFont typeface="Arial" pitchFamily="34" charset="0"/>
              <a:buChar char="•"/>
            </a:pPr>
            <a:endParaRPr lang="en-US" sz="2400" dirty="0"/>
          </a:p>
          <a:p>
            <a:pPr marL="0" lvl="1" defTabSz="869929">
              <a:buClr>
                <a:schemeClr val="hlink"/>
              </a:buClr>
              <a:buSzPct val="130000"/>
            </a:pPr>
            <a:endParaRPr lang="en-US" sz="1800" dirty="0" smtClean="0"/>
          </a:p>
        </p:txBody>
      </p:sp>
      <p:sp>
        <p:nvSpPr>
          <p:cNvPr id="84" name="Text Box 403"/>
          <p:cNvSpPr txBox="1">
            <a:spLocks noChangeArrowheads="1"/>
          </p:cNvSpPr>
          <p:nvPr/>
        </p:nvSpPr>
        <p:spPr bwMode="auto">
          <a:xfrm>
            <a:off x="14249400" y="4800600"/>
            <a:ext cx="15468600" cy="327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noAutofit/>
          </a:bodyPr>
          <a:lstStyle/>
          <a:p>
            <a:pPr marL="347663" lvl="1" indent="-238125" defTabSz="869929">
              <a:buClr>
                <a:schemeClr val="hlink"/>
              </a:buClr>
              <a:buSzPct val="130000"/>
            </a:pPr>
            <a:r>
              <a:rPr lang="en-US" sz="2400" b="1" dirty="0" smtClean="0"/>
              <a:t>Data Source</a:t>
            </a:r>
            <a:endParaRPr lang="en-US" sz="2400" b="1" dirty="0"/>
          </a:p>
          <a:p>
            <a:pPr marL="109538" lvl="1" defTabSz="869929">
              <a:buClr>
                <a:schemeClr val="hlink"/>
              </a:buClr>
              <a:buSzPct val="130000"/>
            </a:pPr>
            <a:r>
              <a:rPr lang="en-US" sz="2400" dirty="0"/>
              <a:t>This research features data from the </a:t>
            </a:r>
            <a:r>
              <a:rPr lang="en-US" sz="2400" i="1" dirty="0"/>
              <a:t>Making Connections </a:t>
            </a:r>
            <a:r>
              <a:rPr lang="en-US" sz="2400" dirty="0"/>
              <a:t>Survey (</a:t>
            </a:r>
            <a:r>
              <a:rPr lang="en-US" sz="2400" dirty="0">
                <a:hlinkClick r:id="rId4"/>
              </a:rPr>
              <a:t>http://mcstudy.norc.org</a:t>
            </a:r>
            <a:r>
              <a:rPr lang="en-US" sz="2400" dirty="0"/>
              <a:t>), a longitudinal and cross-sectional study of ten low income neighborhoods. </a:t>
            </a:r>
            <a:r>
              <a:rPr lang="en-US" sz="2400" dirty="0" smtClean="0"/>
              <a:t>The </a:t>
            </a:r>
            <a:r>
              <a:rPr lang="en-US" sz="2400" dirty="0"/>
              <a:t>survey is part of a larger community change initiative funded by the Annie E. Casey Foundation</a:t>
            </a:r>
            <a:r>
              <a:rPr lang="en-US" sz="2400" dirty="0" smtClean="0"/>
              <a:t>.</a:t>
            </a:r>
          </a:p>
          <a:p>
            <a:pPr marL="347663" lvl="1" indent="-238125" defTabSz="869929">
              <a:buClr>
                <a:schemeClr val="hlink"/>
              </a:buClr>
              <a:buSzPct val="130000"/>
            </a:pPr>
            <a:endParaRPr lang="en-US" sz="2400" b="1" dirty="0" smtClean="0"/>
          </a:p>
          <a:p>
            <a:pPr marL="457200" lvl="1" indent="-347663" defTabSz="869929">
              <a:buClr>
                <a:schemeClr val="hlink"/>
              </a:buClr>
              <a:buSzPct val="130000"/>
            </a:pPr>
            <a:r>
              <a:rPr lang="en-US" sz="2400" b="1" dirty="0" smtClean="0"/>
              <a:t>Methods</a:t>
            </a:r>
          </a:p>
          <a:p>
            <a:pPr marL="457200" lvl="1" indent="-347663" defTabSz="869929">
              <a:buSzPct val="100000"/>
              <a:buFont typeface="+mj-lt"/>
              <a:buAutoNum type="arabicPeriod"/>
            </a:pPr>
            <a:r>
              <a:rPr lang="en-GB" sz="2400" dirty="0" smtClean="0"/>
              <a:t>Retroactively assign </a:t>
            </a:r>
            <a:r>
              <a:rPr lang="en-GB" sz="2400" dirty="0"/>
              <a:t>personal identifiers </a:t>
            </a:r>
            <a:r>
              <a:rPr lang="en-GB" sz="2400" dirty="0" smtClean="0"/>
              <a:t>to link individuals over time</a:t>
            </a:r>
            <a:endParaRPr lang="en-GB" sz="2400" dirty="0"/>
          </a:p>
          <a:p>
            <a:pPr marL="457200" lvl="1" indent="-347663" defTabSz="869929">
              <a:buSzPct val="100000"/>
              <a:buFont typeface="+mj-lt"/>
              <a:buAutoNum type="arabicPeriod"/>
            </a:pPr>
            <a:r>
              <a:rPr lang="en-GB" sz="2400" dirty="0" smtClean="0"/>
              <a:t>Create </a:t>
            </a:r>
            <a:r>
              <a:rPr lang="en-GB" sz="2400" dirty="0"/>
              <a:t>measures of residential movement </a:t>
            </a:r>
            <a:r>
              <a:rPr lang="en-GB" sz="2400" i="1" dirty="0"/>
              <a:t>and</a:t>
            </a:r>
            <a:r>
              <a:rPr lang="en-GB" sz="2400" dirty="0"/>
              <a:t> household composition </a:t>
            </a:r>
            <a:r>
              <a:rPr lang="en-GB" sz="2400" dirty="0" smtClean="0"/>
              <a:t>change (see </a:t>
            </a:r>
            <a:r>
              <a:rPr lang="en-GB" sz="2400" dirty="0" smtClean="0"/>
              <a:t>Figures 1-2</a:t>
            </a:r>
            <a:r>
              <a:rPr lang="en-GB" sz="2400" dirty="0" smtClean="0"/>
              <a:t>)</a:t>
            </a:r>
          </a:p>
          <a:p>
            <a:pPr marL="457200" lvl="1" indent="-347663" defTabSz="869929">
              <a:buSzPct val="100000"/>
              <a:buFont typeface="+mj-lt"/>
              <a:buAutoNum type="arabicPeriod"/>
            </a:pPr>
            <a:r>
              <a:rPr lang="en-GB" sz="2400" dirty="0" smtClean="0"/>
              <a:t>Use </a:t>
            </a:r>
            <a:r>
              <a:rPr lang="en-GB" sz="2400" dirty="0"/>
              <a:t>GIS and statistical methods to examine both components of </a:t>
            </a:r>
            <a:r>
              <a:rPr lang="en-GB" sz="2400" dirty="0" smtClean="0"/>
              <a:t>mobility (see Figures 3-6 and Table 1) </a:t>
            </a:r>
          </a:p>
          <a:p>
            <a:pPr marL="457200" lvl="1" indent="-457200" defTabSz="869929">
              <a:buSzPct val="100000"/>
              <a:buFont typeface="+mj-lt"/>
              <a:buAutoNum type="arabicPeriod"/>
            </a:pPr>
            <a:endParaRPr lang="en-GB" sz="2400" dirty="0"/>
          </a:p>
        </p:txBody>
      </p:sp>
      <p:sp>
        <p:nvSpPr>
          <p:cNvPr id="113" name="Rectangle 4"/>
          <p:cNvSpPr>
            <a:spLocks noChangeArrowheads="1"/>
          </p:cNvSpPr>
          <p:nvPr/>
        </p:nvSpPr>
        <p:spPr bwMode="auto">
          <a:xfrm>
            <a:off x="1295400" y="21883527"/>
            <a:ext cx="11912600" cy="762000"/>
          </a:xfrm>
          <a:prstGeom prst="round2Same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274313" tIns="137157" rIns="274313" bIns="137157" anchor="ctr"/>
          <a:lstStyle/>
          <a:p>
            <a:pPr algn="ctr" defTabSz="6271527">
              <a:defRPr/>
            </a:pPr>
            <a:r>
              <a:rPr lang="en-US" sz="3700" b="1" dirty="0" smtClean="0">
                <a:solidFill>
                  <a:schemeClr val="bg1"/>
                </a:solidFill>
              </a:rPr>
              <a:t>TWO DIMENSIONS TO MOBILITY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1721405" y="23213212"/>
            <a:ext cx="5252418" cy="4705298"/>
            <a:chOff x="156694" y="1890637"/>
            <a:chExt cx="4088281" cy="4078363"/>
          </a:xfrm>
        </p:grpSpPr>
        <p:sp>
          <p:nvSpPr>
            <p:cNvPr id="117" name="Down Arrow Callout 4"/>
            <p:cNvSpPr>
              <a:spLocks noChangeArrowheads="1"/>
            </p:cNvSpPr>
            <p:nvPr/>
          </p:nvSpPr>
          <p:spPr bwMode="auto">
            <a:xfrm>
              <a:off x="156694" y="1890637"/>
              <a:ext cx="3986213" cy="555128"/>
            </a:xfrm>
            <a:prstGeom prst="round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 anchorCtr="0"/>
            <a:lstStyle/>
            <a:p>
              <a:pPr algn="ctr"/>
              <a:r>
                <a:rPr lang="en-US" sz="2400" b="1" dirty="0">
                  <a:solidFill>
                    <a:srgbClr val="404040"/>
                  </a:solidFill>
                </a:rPr>
                <a:t>Residential </a:t>
              </a:r>
              <a:r>
                <a:rPr lang="en-US" sz="2400" b="1" dirty="0" smtClean="0">
                  <a:solidFill>
                    <a:srgbClr val="404040"/>
                  </a:solidFill>
                </a:rPr>
                <a:t>movement</a:t>
              </a:r>
              <a:endParaRPr lang="en-US" sz="2400" b="1" dirty="0"/>
            </a:p>
          </p:txBody>
        </p:sp>
        <p:grpSp>
          <p:nvGrpSpPr>
            <p:cNvPr id="118" name="Group 5"/>
            <p:cNvGrpSpPr>
              <a:grpSpLocks/>
            </p:cNvGrpSpPr>
            <p:nvPr/>
          </p:nvGrpSpPr>
          <p:grpSpPr bwMode="auto">
            <a:xfrm>
              <a:off x="180975" y="3635375"/>
              <a:ext cx="1900238" cy="2333625"/>
              <a:chOff x="4277593" y="3390900"/>
              <a:chExt cx="2684005" cy="3105149"/>
            </a:xfrm>
          </p:grpSpPr>
          <p:pic>
            <p:nvPicPr>
              <p:cNvPr id="132" name="Picture 3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7593" y="3390900"/>
                <a:ext cx="2684005" cy="3105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" name="Picture 4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10097" y="5057774"/>
                <a:ext cx="533400" cy="1066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4" name="Picture 4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5192" y="4943474"/>
                <a:ext cx="833742" cy="1152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5" name="Picture 4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7283" y="3924981"/>
                <a:ext cx="644628" cy="1132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9" name="Group 61"/>
            <p:cNvGrpSpPr>
              <a:grpSpLocks/>
            </p:cNvGrpSpPr>
            <p:nvPr/>
          </p:nvGrpSpPr>
          <p:grpSpPr bwMode="auto">
            <a:xfrm>
              <a:off x="1998663" y="2516188"/>
              <a:ext cx="2246312" cy="3268662"/>
              <a:chOff x="1998848" y="2515624"/>
              <a:chExt cx="2245970" cy="3269118"/>
            </a:xfrm>
          </p:grpSpPr>
          <p:grpSp>
            <p:nvGrpSpPr>
              <p:cNvPr id="120" name="Group 32"/>
              <p:cNvGrpSpPr>
                <a:grpSpLocks/>
              </p:cNvGrpSpPr>
              <p:nvPr/>
            </p:nvGrpSpPr>
            <p:grpSpPr bwMode="auto">
              <a:xfrm>
                <a:off x="2343200" y="2515624"/>
                <a:ext cx="1901618" cy="2333284"/>
                <a:chOff x="7910883" y="4454881"/>
                <a:chExt cx="1901618" cy="2333284"/>
              </a:xfrm>
            </p:grpSpPr>
            <p:pic>
              <p:nvPicPr>
                <p:cNvPr id="128" name="Picture 39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10883" y="4454881"/>
                  <a:ext cx="1901618" cy="2333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9" name="Picture 41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90052" y="5629500"/>
                  <a:ext cx="377914" cy="8016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0" name="Picture 42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28482" y="5543613"/>
                  <a:ext cx="590706" cy="8660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1" name="Picture 4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28899" y="4872722"/>
                  <a:ext cx="456719" cy="8512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21" name="Group 66"/>
              <p:cNvGrpSpPr>
                <a:grpSpLocks/>
              </p:cNvGrpSpPr>
              <p:nvPr/>
            </p:nvGrpSpPr>
            <p:grpSpPr bwMode="auto">
              <a:xfrm>
                <a:off x="1998848" y="4755785"/>
                <a:ext cx="1503265" cy="1028957"/>
                <a:chOff x="7551058" y="5045259"/>
                <a:chExt cx="1267343" cy="1028957"/>
              </a:xfrm>
            </p:grpSpPr>
            <p:sp>
              <p:nvSpPr>
                <p:cNvPr id="122" name="Bent Arrow 33"/>
                <p:cNvSpPr>
                  <a:spLocks/>
                </p:cNvSpPr>
                <p:nvPr/>
              </p:nvSpPr>
              <p:spPr bwMode="auto">
                <a:xfrm rot="5400000" flipH="1">
                  <a:off x="7670252" y="4926066"/>
                  <a:ext cx="1028956" cy="1267343"/>
                </a:xfrm>
                <a:custGeom>
                  <a:avLst/>
                  <a:gdLst>
                    <a:gd name="T0" fmla="*/ 0 w 1028956"/>
                    <a:gd name="T1" fmla="*/ 933485 h 1368015"/>
                    <a:gd name="T2" fmla="*/ 0 w 1028956"/>
                    <a:gd name="T3" fmla="*/ 408128 h 1368015"/>
                    <a:gd name="T4" fmla="*/ 596020 w 1028956"/>
                    <a:gd name="T5" fmla="*/ 1426 h 1368015"/>
                    <a:gd name="T6" fmla="*/ 1021748 w 1028956"/>
                    <a:gd name="T7" fmla="*/ 1427 h 1368015"/>
                    <a:gd name="T8" fmla="*/ 1028572 w 1028956"/>
                    <a:gd name="T9" fmla="*/ 0 h 1368015"/>
                    <a:gd name="T10" fmla="*/ 1028956 w 1028956"/>
                    <a:gd name="T11" fmla="*/ 124127 h 1368015"/>
                    <a:gd name="T12" fmla="*/ 1028572 w 1028956"/>
                    <a:gd name="T13" fmla="*/ 221285 h 1368015"/>
                    <a:gd name="T14" fmla="*/ 1013503 w 1028956"/>
                    <a:gd name="T15" fmla="*/ 227328 h 1368015"/>
                    <a:gd name="T16" fmla="*/ 596020 w 1028956"/>
                    <a:gd name="T17" fmla="*/ 233828 h 1368015"/>
                    <a:gd name="T18" fmla="*/ 340583 w 1028956"/>
                    <a:gd name="T19" fmla="*/ 408128 h 1368015"/>
                    <a:gd name="T20" fmla="*/ 340583 w 1028956"/>
                    <a:gd name="T21" fmla="*/ 933485 h 1368015"/>
                    <a:gd name="T22" fmla="*/ 0 w 1028956"/>
                    <a:gd name="T23" fmla="*/ 933485 h 136801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28956"/>
                    <a:gd name="T37" fmla="*/ 0 h 1368015"/>
                    <a:gd name="T38" fmla="*/ 1028956 w 1028956"/>
                    <a:gd name="T39" fmla="*/ 1368015 h 136801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28956" h="1368015">
                      <a:moveTo>
                        <a:pt x="0" y="1368015"/>
                      </a:moveTo>
                      <a:lnTo>
                        <a:pt x="0" y="598109"/>
                      </a:lnTo>
                      <a:cubicBezTo>
                        <a:pt x="0" y="268936"/>
                        <a:pt x="266847" y="2089"/>
                        <a:pt x="596020" y="2089"/>
                      </a:cubicBezTo>
                      <a:lnTo>
                        <a:pt x="1021748" y="2090"/>
                      </a:lnTo>
                      <a:lnTo>
                        <a:pt x="1028572" y="0"/>
                      </a:lnTo>
                      <a:lnTo>
                        <a:pt x="1028956" y="181906"/>
                      </a:lnTo>
                      <a:lnTo>
                        <a:pt x="1028572" y="324291"/>
                      </a:lnTo>
                      <a:lnTo>
                        <a:pt x="1013503" y="333147"/>
                      </a:lnTo>
                      <a:cubicBezTo>
                        <a:pt x="871594" y="333147"/>
                        <a:pt x="737929" y="342672"/>
                        <a:pt x="596020" y="342672"/>
                      </a:cubicBezTo>
                      <a:cubicBezTo>
                        <a:pt x="454946" y="342672"/>
                        <a:pt x="340583" y="457035"/>
                        <a:pt x="340583" y="598109"/>
                      </a:cubicBezTo>
                      <a:lnTo>
                        <a:pt x="340583" y="1368015"/>
                      </a:lnTo>
                      <a:lnTo>
                        <a:pt x="0" y="1368015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" name="Rectangle 68"/>
                <p:cNvSpPr>
                  <a:spLocks noChangeArrowheads="1"/>
                </p:cNvSpPr>
                <p:nvPr/>
              </p:nvSpPr>
              <p:spPr bwMode="auto">
                <a:xfrm>
                  <a:off x="7941931" y="5880071"/>
                  <a:ext cx="254795" cy="45719"/>
                </a:xfrm>
                <a:prstGeom prst="rect">
                  <a:avLst/>
                </a:prstGeom>
                <a:solidFill>
                  <a:srgbClr val="FFFF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" name="Rectangle 69"/>
                <p:cNvSpPr>
                  <a:spLocks noChangeArrowheads="1"/>
                </p:cNvSpPr>
                <p:nvPr/>
              </p:nvSpPr>
              <p:spPr bwMode="auto">
                <a:xfrm>
                  <a:off x="7551059" y="5874916"/>
                  <a:ext cx="254795" cy="45719"/>
                </a:xfrm>
                <a:prstGeom prst="rect">
                  <a:avLst/>
                </a:prstGeom>
                <a:solidFill>
                  <a:srgbClr val="FFFF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5" name="Rectangle 70"/>
                <p:cNvSpPr>
                  <a:spLocks noChangeArrowheads="1"/>
                </p:cNvSpPr>
                <p:nvPr/>
              </p:nvSpPr>
              <p:spPr bwMode="auto">
                <a:xfrm rot="-1599713">
                  <a:off x="8333621" y="5802476"/>
                  <a:ext cx="254795" cy="45719"/>
                </a:xfrm>
                <a:prstGeom prst="rect">
                  <a:avLst/>
                </a:prstGeom>
                <a:solidFill>
                  <a:srgbClr val="FFFF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" name="Rectangle 71"/>
                <p:cNvSpPr>
                  <a:spLocks noChangeArrowheads="1"/>
                </p:cNvSpPr>
                <p:nvPr/>
              </p:nvSpPr>
              <p:spPr bwMode="auto">
                <a:xfrm rot="-5055753">
                  <a:off x="8515560" y="5511143"/>
                  <a:ext cx="254795" cy="45719"/>
                </a:xfrm>
                <a:prstGeom prst="rect">
                  <a:avLst/>
                </a:prstGeom>
                <a:solidFill>
                  <a:srgbClr val="FFFF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7" name="Rectangle 72"/>
                <p:cNvSpPr>
                  <a:spLocks noChangeArrowheads="1"/>
                </p:cNvSpPr>
                <p:nvPr/>
              </p:nvSpPr>
              <p:spPr bwMode="auto">
                <a:xfrm rot="-5400000">
                  <a:off x="8539248" y="5138731"/>
                  <a:ext cx="232663" cy="45719"/>
                </a:xfrm>
                <a:prstGeom prst="rect">
                  <a:avLst/>
                </a:prstGeom>
                <a:solidFill>
                  <a:srgbClr val="FFFF00"/>
                </a:solidFill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52" name="Down Arrow Callout 1"/>
          <p:cNvSpPr>
            <a:spLocks noChangeArrowheads="1"/>
          </p:cNvSpPr>
          <p:nvPr/>
        </p:nvSpPr>
        <p:spPr bwMode="auto">
          <a:xfrm>
            <a:off x="7625546" y="23215030"/>
            <a:ext cx="5078604" cy="638646"/>
          </a:xfrm>
          <a:prstGeom prst="roundRect">
            <a:avLst/>
          </a:prstGeom>
          <a:solidFill>
            <a:schemeClr val="bg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TextBox 2"/>
          <p:cNvSpPr txBox="1">
            <a:spLocks noChangeArrowheads="1"/>
          </p:cNvSpPr>
          <p:nvPr/>
        </p:nvSpPr>
        <p:spPr bwMode="auto">
          <a:xfrm>
            <a:off x="7771218" y="23285380"/>
            <a:ext cx="4868937" cy="46166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b="1" dirty="0">
                <a:solidFill>
                  <a:srgbClr val="404040"/>
                </a:solidFill>
              </a:rPr>
              <a:t>Household composition change</a:t>
            </a:r>
            <a:endParaRPr lang="en-US" b="1" dirty="0"/>
          </a:p>
        </p:txBody>
      </p:sp>
      <p:grpSp>
        <p:nvGrpSpPr>
          <p:cNvPr id="154" name="Group 5"/>
          <p:cNvGrpSpPr>
            <a:grpSpLocks/>
          </p:cNvGrpSpPr>
          <p:nvPr/>
        </p:nvGrpSpPr>
        <p:grpSpPr bwMode="auto">
          <a:xfrm>
            <a:off x="7736102" y="24921333"/>
            <a:ext cx="2304932" cy="2689682"/>
            <a:chOff x="4277593" y="3390900"/>
            <a:chExt cx="2684005" cy="3105149"/>
          </a:xfrm>
        </p:grpSpPr>
        <p:pic>
          <p:nvPicPr>
            <p:cNvPr id="155" name="Picture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7593" y="3390900"/>
              <a:ext cx="2684005" cy="310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0097" y="5057774"/>
              <a:ext cx="533400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7" name="Picture 4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5192" y="4943474"/>
              <a:ext cx="833742" cy="1152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8" name="Picture 4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7283" y="3924981"/>
              <a:ext cx="644628" cy="1132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9" name="Group 168"/>
          <p:cNvGrpSpPr/>
          <p:nvPr/>
        </p:nvGrpSpPr>
        <p:grpSpPr>
          <a:xfrm>
            <a:off x="10436891" y="24751594"/>
            <a:ext cx="2289048" cy="2876550"/>
            <a:chOff x="5668963" y="2846388"/>
            <a:chExt cx="2682875" cy="3105150"/>
          </a:xfrm>
        </p:grpSpPr>
        <p:grpSp>
          <p:nvGrpSpPr>
            <p:cNvPr id="170" name="Group 65"/>
            <p:cNvGrpSpPr>
              <a:grpSpLocks/>
            </p:cNvGrpSpPr>
            <p:nvPr/>
          </p:nvGrpSpPr>
          <p:grpSpPr bwMode="auto">
            <a:xfrm>
              <a:off x="5668963" y="2846388"/>
              <a:ext cx="2682875" cy="3105150"/>
              <a:chOff x="5668397" y="2846678"/>
              <a:chExt cx="2684005" cy="3105149"/>
            </a:xfrm>
          </p:grpSpPr>
          <p:pic>
            <p:nvPicPr>
              <p:cNvPr id="172" name="Picture 3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68397" y="2846678"/>
                <a:ext cx="2684005" cy="3105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3" name="Picture 4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0900" y="4513552"/>
                <a:ext cx="533400" cy="1066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" name="Picture 42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5995" y="4399252"/>
                <a:ext cx="833742" cy="1152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1" name="Picture 43"/>
            <p:cNvPicPr>
              <a:picLocks noChangeAspect="1" noChangeArrowheads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8138" y="3381375"/>
              <a:ext cx="644525" cy="113188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5" name="TextBox 31"/>
          <p:cNvSpPr txBox="1">
            <a:spLocks noChangeArrowheads="1"/>
          </p:cNvSpPr>
          <p:nvPr/>
        </p:nvSpPr>
        <p:spPr bwMode="auto">
          <a:xfrm>
            <a:off x="1599429" y="24060737"/>
            <a:ext cx="2798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(Changing place)</a:t>
            </a:r>
          </a:p>
        </p:txBody>
      </p:sp>
      <p:sp>
        <p:nvSpPr>
          <p:cNvPr id="176" name="TextBox 31"/>
          <p:cNvSpPr txBox="1">
            <a:spLocks noChangeArrowheads="1"/>
          </p:cNvSpPr>
          <p:nvPr/>
        </p:nvSpPr>
        <p:spPr bwMode="auto">
          <a:xfrm>
            <a:off x="7564724" y="24021023"/>
            <a:ext cx="2798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(Changing </a:t>
            </a:r>
            <a:r>
              <a:rPr lang="en-US" dirty="0" smtClean="0">
                <a:solidFill>
                  <a:schemeClr val="tx1"/>
                </a:solidFill>
              </a:rPr>
              <a:t>people)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7" name="TextBox 31"/>
          <p:cNvSpPr txBox="1">
            <a:spLocks noChangeArrowheads="1"/>
          </p:cNvSpPr>
          <p:nvPr/>
        </p:nvSpPr>
        <p:spPr bwMode="auto">
          <a:xfrm>
            <a:off x="2168825" y="27922036"/>
            <a:ext cx="1641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Wave 1</a:t>
            </a:r>
          </a:p>
        </p:txBody>
      </p:sp>
      <p:sp>
        <p:nvSpPr>
          <p:cNvPr id="178" name="TextBox 31"/>
          <p:cNvSpPr txBox="1">
            <a:spLocks noChangeArrowheads="1"/>
          </p:cNvSpPr>
          <p:nvPr/>
        </p:nvSpPr>
        <p:spPr bwMode="auto">
          <a:xfrm>
            <a:off x="4950736" y="27912006"/>
            <a:ext cx="1641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Wave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9" name="TextBox 31"/>
          <p:cNvSpPr txBox="1">
            <a:spLocks noChangeArrowheads="1"/>
          </p:cNvSpPr>
          <p:nvPr/>
        </p:nvSpPr>
        <p:spPr bwMode="auto">
          <a:xfrm>
            <a:off x="8129072" y="27912004"/>
            <a:ext cx="1641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Wave 1</a:t>
            </a:r>
          </a:p>
        </p:txBody>
      </p:sp>
      <p:sp>
        <p:nvSpPr>
          <p:cNvPr id="180" name="TextBox 31"/>
          <p:cNvSpPr txBox="1">
            <a:spLocks noChangeArrowheads="1"/>
          </p:cNvSpPr>
          <p:nvPr/>
        </p:nvSpPr>
        <p:spPr bwMode="auto">
          <a:xfrm>
            <a:off x="10760827" y="27912005"/>
            <a:ext cx="1641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/>
            <a:r>
              <a:rPr lang="en-US" dirty="0">
                <a:solidFill>
                  <a:schemeClr val="tx1"/>
                </a:solidFill>
              </a:rPr>
              <a:t>Wave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1" name="TextBox 31"/>
          <p:cNvSpPr txBox="1">
            <a:spLocks noChangeArrowheads="1"/>
          </p:cNvSpPr>
          <p:nvPr/>
        </p:nvSpPr>
        <p:spPr bwMode="auto">
          <a:xfrm>
            <a:off x="1504025" y="22815116"/>
            <a:ext cx="11887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chemeClr val="tx1"/>
                </a:solidFill>
              </a:rPr>
              <a:t>(Figure 1)  Our </a:t>
            </a:r>
            <a:r>
              <a:rPr lang="en-US" sz="1400" b="1" dirty="0" smtClean="0">
                <a:solidFill>
                  <a:schemeClr val="tx1"/>
                </a:solidFill>
              </a:rPr>
              <a:t>Conception </a:t>
            </a:r>
            <a:r>
              <a:rPr lang="en-US" sz="1400" b="1" dirty="0" smtClean="0">
                <a:solidFill>
                  <a:schemeClr val="tx1"/>
                </a:solidFill>
              </a:rPr>
              <a:t>of </a:t>
            </a:r>
            <a:r>
              <a:rPr lang="en-US" sz="1400" b="1" dirty="0" smtClean="0">
                <a:solidFill>
                  <a:schemeClr val="tx1"/>
                </a:solidFill>
              </a:rPr>
              <a:t>Mobility </a:t>
            </a:r>
            <a:r>
              <a:rPr lang="en-US" sz="1400" b="1" dirty="0">
                <a:solidFill>
                  <a:schemeClr val="tx1"/>
                </a:solidFill>
              </a:rPr>
              <a:t>I</a:t>
            </a:r>
            <a:r>
              <a:rPr lang="en-US" sz="1400" b="1" dirty="0" smtClean="0">
                <a:solidFill>
                  <a:schemeClr val="tx1"/>
                </a:solidFill>
              </a:rPr>
              <a:t>nvolving </a:t>
            </a:r>
            <a:r>
              <a:rPr lang="en-US" sz="1400" b="1" dirty="0">
                <a:solidFill>
                  <a:schemeClr val="tx1"/>
                </a:solidFill>
              </a:rPr>
              <a:t>T</a:t>
            </a:r>
            <a:r>
              <a:rPr lang="en-US" sz="1400" b="1" dirty="0" smtClean="0">
                <a:solidFill>
                  <a:schemeClr val="tx1"/>
                </a:solidFill>
              </a:rPr>
              <a:t>wo </a:t>
            </a:r>
            <a:r>
              <a:rPr lang="en-US" sz="1400" b="1" dirty="0">
                <a:solidFill>
                  <a:schemeClr val="tx1"/>
                </a:solidFill>
              </a:rPr>
              <a:t>D</a:t>
            </a:r>
            <a:r>
              <a:rPr lang="en-US" sz="1400" b="1" dirty="0" smtClean="0">
                <a:solidFill>
                  <a:schemeClr val="tx1"/>
                </a:solidFill>
              </a:rPr>
              <a:t>istinct Processes</a:t>
            </a:r>
            <a:r>
              <a:rPr lang="en-US" sz="1400" b="1" dirty="0" smtClean="0">
                <a:solidFill>
                  <a:schemeClr val="tx1"/>
                </a:solidFill>
              </a:rPr>
              <a:t>:  </a:t>
            </a:r>
            <a:r>
              <a:rPr lang="en-US" sz="1400" b="1" dirty="0" smtClean="0">
                <a:solidFill>
                  <a:schemeClr val="tx1"/>
                </a:solidFill>
              </a:rPr>
              <a:t>Residential Movement </a:t>
            </a:r>
            <a:r>
              <a:rPr lang="en-US" sz="1400" b="1" dirty="0" smtClean="0">
                <a:solidFill>
                  <a:schemeClr val="tx1"/>
                </a:solidFill>
              </a:rPr>
              <a:t>and </a:t>
            </a:r>
            <a:r>
              <a:rPr lang="en-US" sz="1400" b="1" dirty="0" smtClean="0">
                <a:solidFill>
                  <a:schemeClr val="tx1"/>
                </a:solidFill>
              </a:rPr>
              <a:t>Household </a:t>
            </a:r>
            <a:r>
              <a:rPr lang="en-US" sz="1400" b="1" dirty="0">
                <a:solidFill>
                  <a:schemeClr val="tx1"/>
                </a:solidFill>
              </a:rPr>
              <a:t>C</a:t>
            </a:r>
            <a:r>
              <a:rPr lang="en-US" sz="1400" b="1" dirty="0" smtClean="0">
                <a:solidFill>
                  <a:schemeClr val="tx1"/>
                </a:solidFill>
              </a:rPr>
              <a:t>omposition </a:t>
            </a:r>
            <a:r>
              <a:rPr lang="en-US" sz="1400" b="1" dirty="0" smtClean="0">
                <a:solidFill>
                  <a:schemeClr val="tx1"/>
                </a:solidFill>
              </a:rPr>
              <a:t>C</a:t>
            </a:r>
            <a:r>
              <a:rPr lang="en-US" sz="1400" b="1" dirty="0" smtClean="0">
                <a:solidFill>
                  <a:schemeClr val="tx1"/>
                </a:solidFill>
              </a:rPr>
              <a:t>hange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1" name="TextBox 31"/>
          <p:cNvSpPr txBox="1">
            <a:spLocks noChangeArrowheads="1"/>
          </p:cNvSpPr>
          <p:nvPr/>
        </p:nvSpPr>
        <p:spPr bwMode="auto">
          <a:xfrm>
            <a:off x="31180371" y="6705600"/>
            <a:ext cx="109315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(Table 1)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Comparison of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One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and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Two-Dimensional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Approaches to Mobility:  Percent of Households Defined as Experiencing Mobility 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(Seven </a:t>
            </a:r>
            <a:r>
              <a:rPr lang="en-US" sz="1400" b="1" dirty="0" smtClean="0">
                <a:solidFill>
                  <a:schemeClr val="tx1"/>
                </a:solidFill>
                <a:cs typeface="Times New Roman" pitchFamily="18" charset="0"/>
              </a:rPr>
              <a:t>Sites)</a:t>
            </a:r>
            <a:endParaRPr lang="en-US" sz="14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12" name="Picture 3" descr="P:\5704\NORC-SM\3MANAGE\Research\Cityscape 2012 Special Issue\Analysis\Maps\w1w2w3_Addresses\Household Change - Lines - w1w2w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2"/>
          <a:stretch>
            <a:fillRect/>
          </a:stretch>
        </p:blipFill>
        <p:spPr bwMode="auto">
          <a:xfrm>
            <a:off x="14618709" y="15804523"/>
            <a:ext cx="7283190" cy="459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4" name="Table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106330"/>
              </p:ext>
            </p:extLst>
          </p:nvPr>
        </p:nvGraphicFramePr>
        <p:xfrm>
          <a:off x="31255581" y="7274963"/>
          <a:ext cx="10896603" cy="1689229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290248"/>
                <a:gridCol w="1057653"/>
                <a:gridCol w="667992"/>
                <a:gridCol w="584490"/>
                <a:gridCol w="1043738"/>
                <a:gridCol w="667992"/>
                <a:gridCol w="584490"/>
              </a:tblGrid>
              <a:tr h="31080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Waves 1-2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Waves 2-3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8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8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One-dimensional: </a:t>
                      </a:r>
                      <a:r>
                        <a:rPr lang="en-US" sz="1600" u="none" strike="noStrike" dirty="0" smtClean="0">
                          <a:effectLst/>
                        </a:rPr>
                        <a:t>just </a:t>
                      </a:r>
                      <a:r>
                        <a:rPr lang="en-US" sz="1600" u="none" strike="noStrike" dirty="0">
                          <a:effectLst/>
                        </a:rPr>
                        <a:t>residential </a:t>
                      </a:r>
                      <a:r>
                        <a:rPr lang="en-US" sz="1600" u="none" strike="noStrike" dirty="0" smtClean="0">
                          <a:effectLst/>
                        </a:rPr>
                        <a:t>movement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2,152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51.1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2,800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54.1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8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Two-dimensional: </a:t>
                      </a:r>
                      <a:r>
                        <a:rPr lang="en-US" sz="1600" u="none" strike="noStrike" dirty="0" smtClean="0">
                          <a:effectLst/>
                        </a:rPr>
                        <a:t>residential </a:t>
                      </a:r>
                      <a:r>
                        <a:rPr lang="en-US" sz="1600" u="none" strike="noStrike" dirty="0">
                          <a:effectLst/>
                        </a:rPr>
                        <a:t>movement and </a:t>
                      </a:r>
                      <a:r>
                        <a:rPr lang="en-US" sz="1600" u="none" strike="noStrike" dirty="0" smtClean="0">
                          <a:effectLst/>
                        </a:rPr>
                        <a:t>composition change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***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***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8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Missed mobility when employing one-dimensional approach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Calibri" pitchFamily="34" charset="0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4" marR="9524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 bwMode="auto">
          <a:xfrm>
            <a:off x="31013400" y="4827933"/>
            <a:ext cx="11571890" cy="1695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500"/>
              </a:lnSpc>
            </a:pPr>
            <a:r>
              <a:rPr lang="en-GB" sz="2000" dirty="0">
                <a:solidFill>
                  <a:srgbClr val="404040"/>
                </a:solidFill>
                <a:ea typeface="ＭＳ Ｐゴシック" pitchFamily="34" charset="-128"/>
                <a:cs typeface="Arial" charset="0"/>
              </a:rPr>
              <a:t>After filtering out “natural” changes in household composition (birth of new children to the </a:t>
            </a:r>
            <a:r>
              <a:rPr lang="en-GB" sz="2000" dirty="0" smtClean="0">
                <a:solidFill>
                  <a:srgbClr val="404040"/>
                </a:solidFill>
                <a:ea typeface="ＭＳ Ｐゴシック" pitchFamily="34" charset="-128"/>
                <a:cs typeface="Arial" charset="0"/>
              </a:rPr>
              <a:t>respondent </a:t>
            </a:r>
            <a:r>
              <a:rPr lang="en-GB" sz="2000" dirty="0">
                <a:solidFill>
                  <a:srgbClr val="404040"/>
                </a:solidFill>
                <a:ea typeface="ＭＳ Ｐゴシック" pitchFamily="34" charset="-128"/>
                <a:cs typeface="Arial" charset="0"/>
              </a:rPr>
              <a:t>and teenagers and adult children age 18-30 </a:t>
            </a:r>
            <a:r>
              <a:rPr lang="en-GB" sz="2000" dirty="0" smtClean="0">
                <a:solidFill>
                  <a:srgbClr val="404040"/>
                </a:solidFill>
                <a:ea typeface="ＭＳ Ｐゴシック" pitchFamily="34" charset="-128"/>
                <a:cs typeface="Arial" charset="0"/>
              </a:rPr>
              <a:t>moving </a:t>
            </a:r>
            <a:r>
              <a:rPr lang="en-GB" sz="2000" dirty="0">
                <a:solidFill>
                  <a:srgbClr val="404040"/>
                </a:solidFill>
                <a:ea typeface="ＭＳ Ｐゴシック" pitchFamily="34" charset="-128"/>
                <a:cs typeface="Arial" charset="0"/>
              </a:rPr>
              <a:t>out), we find that </a:t>
            </a:r>
            <a:r>
              <a:rPr lang="en-US" sz="2000" dirty="0"/>
              <a:t>71.0% and 67.9% of households between waves 1-2 and 2-3, respectively, are found to have experienced mobility using the two-dimensional </a:t>
            </a:r>
            <a:r>
              <a:rPr lang="en-US" sz="2000" dirty="0" smtClean="0"/>
              <a:t>approach. </a:t>
            </a:r>
            <a:r>
              <a:rPr lang="en-US" sz="2000" dirty="0" smtClean="0"/>
              <a:t>This </a:t>
            </a:r>
            <a:r>
              <a:rPr lang="en-US" sz="2000" dirty="0" smtClean="0"/>
              <a:t>represents a statistically significant increase over the percentage observed using a one-dimensional approach focusing just on residential movement (see Table 1).</a:t>
            </a:r>
          </a:p>
        </p:txBody>
      </p:sp>
      <p:pic>
        <p:nvPicPr>
          <p:cNvPr id="137" name="Picture 3" descr="P:\5704\NORC-SM\3MANAGE\Research\Cityscape 2012 Special Issue\Analysis\Maps\w1w2w3_Addresses\Mover - Household Change - W1W3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2"/>
          <a:stretch>
            <a:fillRect/>
          </a:stretch>
        </p:blipFill>
        <p:spPr bwMode="auto">
          <a:xfrm>
            <a:off x="22058014" y="15804522"/>
            <a:ext cx="7006184" cy="459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" name="Rectangle 137"/>
          <p:cNvSpPr/>
          <p:nvPr/>
        </p:nvSpPr>
        <p:spPr bwMode="auto">
          <a:xfrm>
            <a:off x="22194957" y="20358794"/>
            <a:ext cx="7010400" cy="5831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(Figure </a:t>
            </a:r>
            <a:r>
              <a:rPr lang="en-US" sz="1400" b="1" dirty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4</a:t>
            </a:r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) </a:t>
            </a:r>
            <a:r>
              <a:rPr lang="en-US" sz="1400" b="1" dirty="0" smtClean="0"/>
              <a:t>Residential </a:t>
            </a:r>
            <a:r>
              <a:rPr lang="en-US" sz="1400" b="1" dirty="0"/>
              <a:t>Moves and Household Composition Change among San Antonio Households between W1 and W3 </a:t>
            </a:r>
            <a:r>
              <a:rPr lang="en-US" sz="1400" b="1" dirty="0" smtClean="0"/>
              <a:t>(Six Year </a:t>
            </a:r>
            <a:r>
              <a:rPr lang="en-US" sz="1400" b="1" dirty="0"/>
              <a:t>Interval)</a:t>
            </a:r>
          </a:p>
        </p:txBody>
      </p:sp>
      <p:pic>
        <p:nvPicPr>
          <p:cNvPr id="139" name="Picture 2" descr="P:\5704\NORC-SM\3MANAGE\Research\Cityscape 2012 Special Issue\Analysis\Maps\w1w2w3_Addresses\Geographic Chang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/>
          <a:stretch>
            <a:fillRect/>
          </a:stretch>
        </p:blipFill>
        <p:spPr bwMode="auto">
          <a:xfrm>
            <a:off x="14633324" y="20941993"/>
            <a:ext cx="7216024" cy="481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" name="Rectangle 139"/>
          <p:cNvSpPr/>
          <p:nvPr/>
        </p:nvSpPr>
        <p:spPr bwMode="auto">
          <a:xfrm>
            <a:off x="14774236" y="25753972"/>
            <a:ext cx="6934200" cy="72239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(Figure 5) </a:t>
            </a:r>
            <a:r>
              <a:rPr lang="en-US" sz="1400" b="1" dirty="0" smtClean="0"/>
              <a:t>Percent </a:t>
            </a:r>
            <a:r>
              <a:rPr lang="en-US" sz="1400" b="1" dirty="0"/>
              <a:t>of San Antonio Households with Residential Moves Over </a:t>
            </a:r>
            <a:r>
              <a:rPr lang="en-US" sz="1400" b="1" dirty="0" smtClean="0"/>
              <a:t>Six </a:t>
            </a:r>
            <a:r>
              <a:rPr lang="en-US" sz="1400" b="1" dirty="0" smtClean="0"/>
              <a:t>Years</a:t>
            </a:r>
            <a:r>
              <a:rPr lang="en-US" sz="1400" b="1" dirty="0"/>
              <a:t>: Aggregate for Census Tract Based on W1 Address</a:t>
            </a:r>
            <a:endParaRPr lang="en-US" sz="1400" b="1" dirty="0">
              <a:cs typeface="Times New Roman" pitchFamily="18" charset="0"/>
            </a:endParaRPr>
          </a:p>
        </p:txBody>
      </p:sp>
      <p:pic>
        <p:nvPicPr>
          <p:cNvPr id="141" name="Picture 5" descr="P:\5704\NORC-SM\3MANAGE\Research\Cityscape 2012 Special Issue\Analysis\Maps\w1w2w3_Addresses\Geographic Change Legen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6" r="62805" b="75829"/>
          <a:stretch/>
        </p:blipFill>
        <p:spPr bwMode="auto">
          <a:xfrm>
            <a:off x="20206352" y="21143431"/>
            <a:ext cx="1300446" cy="793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2" name="Group 141"/>
          <p:cNvGrpSpPr/>
          <p:nvPr/>
        </p:nvGrpSpPr>
        <p:grpSpPr>
          <a:xfrm>
            <a:off x="22058014" y="20941993"/>
            <a:ext cx="6939970" cy="4847502"/>
            <a:chOff x="152400" y="785813"/>
            <a:chExt cx="8839200" cy="5919787"/>
          </a:xfrm>
        </p:grpSpPr>
        <p:pic>
          <p:nvPicPr>
            <p:cNvPr id="143" name="Picture 2" descr="P:\5704\NORC-SM\3MANAGE\Research\Cityscape 2012 Special Issue\Analysis\Maps\w1w2w3_Addresses\HH Comp Change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524"/>
            <a:stretch>
              <a:fillRect/>
            </a:stretch>
          </p:blipFill>
          <p:spPr bwMode="auto">
            <a:xfrm>
              <a:off x="152400" y="785813"/>
              <a:ext cx="8839200" cy="591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4" name="Picture 4" descr="P:\5704\NORC-SM\3MANAGE\Research\Cityscape 2012 Special Issue\Analysis\Maps\w1w2w3_Addresses\HH Comp Change Legend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419" r="70689" b="75121"/>
            <a:stretch>
              <a:fillRect/>
            </a:stretch>
          </p:blipFill>
          <p:spPr bwMode="auto">
            <a:xfrm>
              <a:off x="7002417" y="1020569"/>
              <a:ext cx="1600200" cy="990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5" name="Rectangle 144"/>
          <p:cNvSpPr/>
          <p:nvPr/>
        </p:nvSpPr>
        <p:spPr bwMode="auto">
          <a:xfrm>
            <a:off x="22194957" y="25789495"/>
            <a:ext cx="6934200" cy="73963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(Figure </a:t>
            </a:r>
            <a:r>
              <a:rPr lang="en-US" sz="1400" b="1" dirty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6</a:t>
            </a:r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) </a:t>
            </a:r>
            <a:r>
              <a:rPr lang="en-US" sz="1400" b="1" dirty="0" smtClean="0"/>
              <a:t>Percent </a:t>
            </a:r>
            <a:r>
              <a:rPr lang="en-US" sz="1400" b="1" dirty="0"/>
              <a:t>of San Antonio Households with HH Composition Change Over </a:t>
            </a:r>
            <a:r>
              <a:rPr lang="en-US" sz="1400" b="1" dirty="0" smtClean="0"/>
              <a:t>Six </a:t>
            </a:r>
            <a:r>
              <a:rPr lang="en-US" sz="1400" b="1" dirty="0" smtClean="0"/>
              <a:t>Years</a:t>
            </a:r>
            <a:r>
              <a:rPr lang="en-US" sz="1400" b="1" dirty="0"/>
              <a:t>: Aggregate for Census Tract Based on W1 Address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30781752" y="19597977"/>
            <a:ext cx="11890248" cy="44627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36538"/>
            <a:r>
              <a:rPr lang="en-US" sz="2000" dirty="0" err="1"/>
              <a:t>Ansolabehere</a:t>
            </a:r>
            <a:r>
              <a:rPr lang="en-US" sz="2000" dirty="0"/>
              <a:t>, Stephen and Brian F. </a:t>
            </a:r>
            <a:r>
              <a:rPr lang="en-US" sz="2000" dirty="0" err="1"/>
              <a:t>Schaffner</a:t>
            </a:r>
            <a:r>
              <a:rPr lang="en-US" sz="2000" dirty="0"/>
              <a:t>. </a:t>
            </a:r>
            <a:r>
              <a:rPr lang="en-US" sz="2000" dirty="0" smtClean="0"/>
              <a:t>Summer </a:t>
            </a:r>
            <a:r>
              <a:rPr lang="en-US" sz="2000" dirty="0"/>
              <a:t>2010. </a:t>
            </a:r>
            <a:r>
              <a:rPr lang="en-US" sz="2000" dirty="0" smtClean="0"/>
              <a:t>“</a:t>
            </a:r>
            <a:r>
              <a:rPr lang="en-US" sz="2000" dirty="0"/>
              <a:t>Residential Mobility, Family Structure, and the Cell-Only Population.” </a:t>
            </a:r>
            <a:r>
              <a:rPr lang="en-US" sz="2000" i="1" dirty="0" smtClean="0"/>
              <a:t>Public </a:t>
            </a:r>
            <a:r>
              <a:rPr lang="en-US" sz="2000" i="1" dirty="0"/>
              <a:t>Opinion Quarterly </a:t>
            </a:r>
            <a:r>
              <a:rPr lang="en-US" sz="2000" dirty="0"/>
              <a:t>74(2): </a:t>
            </a:r>
            <a:r>
              <a:rPr lang="en-US" sz="2000" dirty="0" smtClean="0"/>
              <a:t>pp</a:t>
            </a:r>
            <a:r>
              <a:rPr lang="en-US" sz="2000" dirty="0"/>
              <a:t>. 224-259</a:t>
            </a:r>
            <a:r>
              <a:rPr lang="en-US" sz="2000" dirty="0" smtClean="0"/>
              <a:t>.</a:t>
            </a:r>
          </a:p>
          <a:p>
            <a:pPr marL="236538"/>
            <a:endParaRPr lang="en-US" sz="2000" dirty="0"/>
          </a:p>
          <a:p>
            <a:pPr marL="236538"/>
            <a:r>
              <a:rPr lang="en-US" sz="2000" dirty="0"/>
              <a:t>Coulton, Claudia; Theodos, Brett; and Margery Turner</a:t>
            </a:r>
            <a:r>
              <a:rPr lang="en-US" sz="2000" dirty="0" smtClean="0"/>
              <a:t>. </a:t>
            </a:r>
            <a:r>
              <a:rPr lang="en-US" sz="2000" dirty="0"/>
              <a:t>November 2009. </a:t>
            </a:r>
            <a:r>
              <a:rPr lang="en-US" sz="2000" dirty="0" smtClean="0"/>
              <a:t>"</a:t>
            </a:r>
            <a:r>
              <a:rPr lang="en-US" sz="2000" dirty="0"/>
              <a:t>Family Mobility and Neighborhood Change: New Evidence and Implications for Community Initiatives</a:t>
            </a:r>
            <a:r>
              <a:rPr lang="en-US" sz="2000" dirty="0" smtClean="0"/>
              <a:t>." </a:t>
            </a:r>
            <a:r>
              <a:rPr lang="en-US" sz="2000" dirty="0"/>
              <a:t>Report prepared for the Annie E. Casey Foundation by the Urban Institute.  Washington, D.C.</a:t>
            </a:r>
          </a:p>
          <a:p>
            <a:pPr marL="236538"/>
            <a:endParaRPr lang="en-US" sz="2000" dirty="0" smtClean="0"/>
          </a:p>
          <a:p>
            <a:pPr marL="236538"/>
            <a:r>
              <a:rPr lang="en-US" sz="2000" dirty="0"/>
              <a:t>Duncan, Greg J. and Martha S. Hill. </a:t>
            </a:r>
            <a:r>
              <a:rPr lang="en-US" sz="2000" dirty="0" smtClean="0"/>
              <a:t>1985</a:t>
            </a:r>
            <a:r>
              <a:rPr lang="en-US" sz="2000" dirty="0"/>
              <a:t>. </a:t>
            </a:r>
            <a:r>
              <a:rPr lang="en-US" sz="2000" dirty="0" smtClean="0"/>
              <a:t>“</a:t>
            </a:r>
            <a:r>
              <a:rPr lang="en-US" sz="2000" dirty="0"/>
              <a:t>Conceptions of Longitudinal Households: Fertile or</a:t>
            </a:r>
          </a:p>
          <a:p>
            <a:pPr marL="236538"/>
            <a:r>
              <a:rPr lang="en-US" sz="2000" dirty="0"/>
              <a:t>Futile</a:t>
            </a:r>
            <a:r>
              <a:rPr lang="en-US" sz="2000" dirty="0" smtClean="0"/>
              <a:t>?” </a:t>
            </a:r>
            <a:r>
              <a:rPr lang="en-US" sz="2000" i="1" dirty="0"/>
              <a:t>Journal of Economic and Social Measurement</a:t>
            </a:r>
            <a:r>
              <a:rPr lang="en-US" sz="2000" dirty="0"/>
              <a:t> 13: </a:t>
            </a:r>
            <a:r>
              <a:rPr lang="en-US" sz="2000" dirty="0" err="1"/>
              <a:t>pp</a:t>
            </a:r>
            <a:r>
              <a:rPr lang="en-US" sz="2000" dirty="0"/>
              <a:t> 361-375.</a:t>
            </a:r>
          </a:p>
          <a:p>
            <a:pPr marL="236538"/>
            <a:endParaRPr lang="en-US" sz="2000" dirty="0" smtClean="0"/>
          </a:p>
          <a:p>
            <a:pPr marL="236538"/>
            <a:r>
              <a:rPr lang="en-US" sz="2000" dirty="0"/>
              <a:t>Marshall, David and Robert Bush. </a:t>
            </a:r>
            <a:r>
              <a:rPr lang="en-US" sz="2000" dirty="0" smtClean="0"/>
              <a:t>March </a:t>
            </a:r>
            <a:r>
              <a:rPr lang="en-US" sz="2000" dirty="0"/>
              <a:t>2010. </a:t>
            </a:r>
            <a:r>
              <a:rPr lang="en-US" sz="2000" dirty="0" smtClean="0"/>
              <a:t>“</a:t>
            </a:r>
            <a:r>
              <a:rPr lang="en-US" sz="2000" dirty="0"/>
              <a:t>The Ipswich Study: A Review of Longitudinal Methodology.” </a:t>
            </a:r>
            <a:r>
              <a:rPr lang="en-US" sz="2000" dirty="0" smtClean="0"/>
              <a:t>Final </a:t>
            </a:r>
            <a:r>
              <a:rPr lang="en-US" sz="2000" dirty="0"/>
              <a:t>Report prepared by the Healthy Communities Research Centre. </a:t>
            </a:r>
            <a:r>
              <a:rPr lang="en-US" sz="2000" dirty="0" smtClean="0"/>
              <a:t>University </a:t>
            </a:r>
            <a:r>
              <a:rPr lang="en-US" sz="2000" dirty="0"/>
              <a:t>of Queensland, Australia.  </a:t>
            </a:r>
          </a:p>
          <a:p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 bwMode="auto">
          <a:xfrm>
            <a:off x="14177625" y="26321664"/>
            <a:ext cx="15448547" cy="23089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36538">
              <a:lnSpc>
                <a:spcPts val="2500"/>
              </a:lnSpc>
            </a:pPr>
            <a:r>
              <a:rPr lang="en-US" sz="2000" dirty="0" smtClean="0">
                <a:cs typeface="Arial" pitchFamily="34" charset="0"/>
              </a:rPr>
              <a:t>Using San Antonio as an example, in Figures </a:t>
            </a:r>
            <a:r>
              <a:rPr lang="en-US" sz="2000" dirty="0">
                <a:cs typeface="Arial" pitchFamily="34" charset="0"/>
              </a:rPr>
              <a:t>3 </a:t>
            </a:r>
            <a:r>
              <a:rPr lang="en-US" sz="2000" dirty="0" smtClean="0">
                <a:cs typeface="Arial" pitchFamily="34" charset="0"/>
              </a:rPr>
              <a:t>through 6 </a:t>
            </a:r>
            <a:r>
              <a:rPr lang="en-US" sz="2000" dirty="0">
                <a:cs typeface="Arial" pitchFamily="34" charset="0"/>
              </a:rPr>
              <a:t>we demonstrate the distinction between residential movement and household composition change</a:t>
            </a:r>
            <a:r>
              <a:rPr lang="en-US" sz="2000" dirty="0" smtClean="0">
                <a:cs typeface="Arial" pitchFamily="34" charset="0"/>
              </a:rPr>
              <a:t>.  We find that composition </a:t>
            </a:r>
            <a:r>
              <a:rPr lang="en-US" sz="2000" dirty="0">
                <a:cs typeface="Arial" pitchFamily="34" charset="0"/>
              </a:rPr>
              <a:t>changes were far more </a:t>
            </a:r>
            <a:r>
              <a:rPr lang="en-US" sz="2000" dirty="0" smtClean="0">
                <a:cs typeface="Arial" pitchFamily="34" charset="0"/>
              </a:rPr>
              <a:t>common than </a:t>
            </a:r>
            <a:r>
              <a:rPr lang="en-US" sz="2000" dirty="0">
                <a:cs typeface="Arial" pitchFamily="34" charset="0"/>
              </a:rPr>
              <a:t>residential moves among San Antonio households over six years </a:t>
            </a:r>
            <a:r>
              <a:rPr lang="en-US" sz="2000" dirty="0" smtClean="0">
                <a:cs typeface="Arial" pitchFamily="34" charset="0"/>
              </a:rPr>
              <a:t>(87.2% </a:t>
            </a:r>
            <a:r>
              <a:rPr lang="en-US" sz="2000" dirty="0">
                <a:cs typeface="Arial" pitchFamily="34" charset="0"/>
              </a:rPr>
              <a:t>and 50.0%, respectively). Figures 5 and 6 </a:t>
            </a:r>
            <a:r>
              <a:rPr lang="en-US" sz="2000" dirty="0" smtClean="0">
                <a:cs typeface="Arial" pitchFamily="34" charset="0"/>
              </a:rPr>
              <a:t>portray the </a:t>
            </a:r>
            <a:r>
              <a:rPr lang="en-US" sz="2000" dirty="0">
                <a:cs typeface="Arial" pitchFamily="34" charset="0"/>
              </a:rPr>
              <a:t>differences in </a:t>
            </a:r>
            <a:r>
              <a:rPr lang="en-US" sz="2000" dirty="0" smtClean="0">
                <a:cs typeface="Arial" pitchFamily="34" charset="0"/>
              </a:rPr>
              <a:t>the aggregate </a:t>
            </a:r>
            <a:r>
              <a:rPr lang="en-US" sz="2000" dirty="0">
                <a:cs typeface="Arial" pitchFamily="34" charset="0"/>
              </a:rPr>
              <a:t>sum of residential movement and household composition change over six years at the Census tract level. </a:t>
            </a:r>
            <a:r>
              <a:rPr lang="en-US" sz="2000" dirty="0" smtClean="0">
                <a:cs typeface="Arial" pitchFamily="34" charset="0"/>
              </a:rPr>
              <a:t>The </a:t>
            </a:r>
            <a:r>
              <a:rPr lang="en-US" sz="2000" dirty="0">
                <a:cs typeface="Arial" pitchFamily="34" charset="0"/>
              </a:rPr>
              <a:t>overall “darkening” of the neighborhood in Figure 6 supports the depiction of households as dynamic collections of individuals and highlights the degree of turnover occurring among </a:t>
            </a:r>
            <a:r>
              <a:rPr lang="en-US" sz="2000" dirty="0" smtClean="0">
                <a:cs typeface="Arial" pitchFamily="34" charset="0"/>
              </a:rPr>
              <a:t>neighborhood residents.</a:t>
            </a:r>
            <a:endParaRPr lang="en-US" sz="2000" dirty="0">
              <a:cs typeface="Arial" pitchFamily="34" charset="0"/>
            </a:endParaRPr>
          </a:p>
          <a:p>
            <a:pPr>
              <a:lnSpc>
                <a:spcPts val="2500"/>
              </a:lnSpc>
            </a:pPr>
            <a:endParaRPr lang="en-US" sz="1800" b="1" dirty="0" smtClean="0"/>
          </a:p>
        </p:txBody>
      </p:sp>
      <p:pic>
        <p:nvPicPr>
          <p:cNvPr id="147" name="Picture 3" descr="HH Comp Change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6" t="23256" r="26190" b="6049"/>
          <a:stretch/>
        </p:blipFill>
        <p:spPr bwMode="auto">
          <a:xfrm>
            <a:off x="14783089" y="8446165"/>
            <a:ext cx="5790912" cy="531031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 bwMode="auto">
          <a:xfrm>
            <a:off x="20955000" y="8880337"/>
            <a:ext cx="8763000" cy="51706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lvl="1" defTabSz="869929">
              <a:spcBef>
                <a:spcPts val="0"/>
              </a:spcBef>
              <a:buClr>
                <a:schemeClr val="hlink"/>
              </a:buClr>
              <a:buSzPct val="130000"/>
            </a:pPr>
            <a:r>
              <a:rPr lang="en-US" sz="2200" b="1" dirty="0" smtClean="0"/>
              <a:t>Person Matching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Retroactive process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Compiled data for every individual ever found in an interviewed household 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Used Link Plus to establish matches 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 smtClean="0"/>
              <a:t>Performed 100</a:t>
            </a:r>
            <a:r>
              <a:rPr lang="en-GB" sz="2200" dirty="0"/>
              <a:t>% human review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Output = unique PERSONIDs </a:t>
            </a:r>
          </a:p>
          <a:p>
            <a:pPr marL="0" lvl="1" defTabSz="869929">
              <a:spcBef>
                <a:spcPts val="0"/>
              </a:spcBef>
              <a:buClr>
                <a:schemeClr val="hlink"/>
              </a:buClr>
              <a:buSzPct val="130000"/>
            </a:pPr>
            <a:endParaRPr lang="en-US" sz="1600" b="1" dirty="0" smtClean="0"/>
          </a:p>
          <a:p>
            <a:pPr marL="0" lvl="1" defTabSz="869929">
              <a:spcBef>
                <a:spcPts val="0"/>
              </a:spcBef>
              <a:buClr>
                <a:schemeClr val="hlink"/>
              </a:buClr>
              <a:buSzPct val="130000"/>
            </a:pPr>
            <a:r>
              <a:rPr lang="en-US" sz="2200" b="1" dirty="0" smtClean="0"/>
              <a:t>Analytic </a:t>
            </a:r>
            <a:r>
              <a:rPr lang="en-US" sz="2200" b="1" dirty="0"/>
              <a:t>Dataset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Households that participated in wave 3 from </a:t>
            </a:r>
            <a:r>
              <a:rPr lang="en-GB" sz="2200" dirty="0" smtClean="0"/>
              <a:t>seven sites: </a:t>
            </a:r>
            <a:r>
              <a:rPr lang="en-US" sz="2200" dirty="0" smtClean="0"/>
              <a:t>Des </a:t>
            </a:r>
            <a:r>
              <a:rPr lang="en-US" sz="2200" dirty="0"/>
              <a:t>Moines, Indianapolis, Denver, San Antonio, </a:t>
            </a:r>
            <a:r>
              <a:rPr lang="en-US" sz="2200" dirty="0" smtClean="0"/>
              <a:t>White Center (Seattle), </a:t>
            </a:r>
            <a:r>
              <a:rPr lang="en-US" sz="2200" dirty="0"/>
              <a:t>Providence, and Louisville</a:t>
            </a:r>
            <a:endParaRPr lang="en-GB" sz="2200" dirty="0"/>
          </a:p>
          <a:p>
            <a:pPr marL="336550" lvl="1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3 points in time: W1 (‘02-’04), W2 (’05-’07), and W3 (‘08-’11)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Household </a:t>
            </a:r>
            <a:r>
              <a:rPr lang="en-GB" sz="2200" dirty="0" smtClean="0"/>
              <a:t>composition </a:t>
            </a:r>
            <a:r>
              <a:rPr lang="en-GB" sz="2200" dirty="0" smtClean="0"/>
              <a:t>data</a:t>
            </a:r>
            <a:r>
              <a:rPr lang="en-GB" sz="2200" dirty="0"/>
              <a:t> </a:t>
            </a:r>
            <a:r>
              <a:rPr lang="en-GB" sz="2200" dirty="0" smtClean="0"/>
              <a:t>(from 32,394 </a:t>
            </a:r>
            <a:r>
              <a:rPr lang="en-GB" sz="2200" dirty="0"/>
              <a:t>individuals)</a:t>
            </a:r>
          </a:p>
          <a:p>
            <a:pPr marL="336550" indent="-336550">
              <a:spcBef>
                <a:spcPts val="0"/>
              </a:spcBef>
              <a:buFont typeface="Arial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/>
            </a:pPr>
            <a:r>
              <a:rPr lang="en-GB" sz="2200" dirty="0"/>
              <a:t>Household-level address </a:t>
            </a:r>
            <a:r>
              <a:rPr lang="en-GB" sz="2200" dirty="0" smtClean="0"/>
              <a:t>data (1</a:t>
            </a:r>
            <a:r>
              <a:rPr lang="en-US" sz="2200" dirty="0" smtClean="0"/>
              <a:t>8,043 addresses)</a:t>
            </a:r>
            <a:endParaRPr lang="en-GB" sz="2200" dirty="0"/>
          </a:p>
        </p:txBody>
      </p:sp>
      <p:sp>
        <p:nvSpPr>
          <p:cNvPr id="148" name="Rectangle 147"/>
          <p:cNvSpPr/>
          <p:nvPr/>
        </p:nvSpPr>
        <p:spPr bwMode="auto">
          <a:xfrm>
            <a:off x="20955000" y="8347991"/>
            <a:ext cx="6934200" cy="55244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(Figure </a:t>
            </a:r>
            <a:r>
              <a:rPr lang="en-US" sz="1400" b="1" dirty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2</a:t>
            </a:r>
            <a:r>
              <a:rPr lang="en-US" sz="1400" b="1" dirty="0" smtClean="0">
                <a:solidFill>
                  <a:schemeClr val="tx1"/>
                </a:solidFill>
                <a:latin typeface="Arial" charset="0"/>
                <a:ea typeface="ＭＳ Ｐゴシック" pitchFamily="-32" charset="-128"/>
              </a:rPr>
              <a:t>) </a:t>
            </a:r>
            <a:r>
              <a:rPr lang="en-US" sz="1400" b="1" dirty="0" smtClean="0">
                <a:cs typeface="Times New Roman" pitchFamily="18" charset="0"/>
              </a:rPr>
              <a:t>Example </a:t>
            </a:r>
            <a:r>
              <a:rPr lang="en-US" sz="1400" b="1" dirty="0">
                <a:cs typeface="Times New Roman" pitchFamily="18" charset="0"/>
              </a:rPr>
              <a:t>of </a:t>
            </a:r>
            <a:r>
              <a:rPr lang="en-US" sz="1400" b="1" dirty="0" smtClean="0">
                <a:cs typeface="Times New Roman" pitchFamily="18" charset="0"/>
              </a:rPr>
              <a:t>Two</a:t>
            </a:r>
            <a:r>
              <a:rPr lang="en-US" sz="1400" b="1" dirty="0" smtClean="0">
                <a:cs typeface="Times New Roman" pitchFamily="18" charset="0"/>
              </a:rPr>
              <a:t>-Dimensional </a:t>
            </a:r>
            <a:r>
              <a:rPr lang="en-US" sz="1400" b="1" dirty="0" smtClean="0">
                <a:cs typeface="Times New Roman" pitchFamily="18" charset="0"/>
              </a:rPr>
              <a:t>Approach Tracking Residential Movement and Household Composition Change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38582162" y="8233073"/>
            <a:ext cx="1270438" cy="391142"/>
          </a:xfrm>
          <a:prstGeom prst="roundRect">
            <a:avLst/>
          </a:prstGeom>
          <a:noFill/>
          <a:ln w="38100">
            <a:solidFill>
              <a:schemeClr val="accent3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21917" tIns="60958" rIns="121917" bIns="60958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 dirty="0" smtClean="0">
              <a:latin typeface="Arial" charset="0"/>
              <a:ea typeface="ＭＳ Ｐゴシック" pitchFamily="-32" charset="-128"/>
            </a:endParaRPr>
          </a:p>
        </p:txBody>
      </p:sp>
      <p:graphicFrame>
        <p:nvGraphicFramePr>
          <p:cNvPr id="85" name="Chart 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9478358"/>
              </p:ext>
            </p:extLst>
          </p:nvPr>
        </p:nvGraphicFramePr>
        <p:xfrm>
          <a:off x="30784800" y="9792763"/>
          <a:ext cx="5827987" cy="269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86" name="Chart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408462"/>
              </p:ext>
            </p:extLst>
          </p:nvPr>
        </p:nvGraphicFramePr>
        <p:xfrm>
          <a:off x="30784800" y="12496800"/>
          <a:ext cx="6096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5" name="TextBox 4"/>
          <p:cNvSpPr txBox="1"/>
          <p:nvPr/>
        </p:nvSpPr>
        <p:spPr bwMode="auto">
          <a:xfrm>
            <a:off x="31212310" y="8880337"/>
            <a:ext cx="1752600" cy="39190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91440" rIns="9144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500"/>
              </a:lnSpc>
            </a:pPr>
            <a:r>
              <a:rPr lang="en-US" sz="1400" dirty="0"/>
              <a:t>***</a:t>
            </a:r>
            <a:r>
              <a:rPr lang="en-US" sz="1400" dirty="0" smtClean="0"/>
              <a:t>p&lt;0.001</a:t>
            </a: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1" name="Rectangle 7"/>
          <p:cNvSpPr>
            <a:spLocks noChangeArrowheads="1"/>
          </p:cNvSpPr>
          <p:nvPr/>
        </p:nvSpPr>
        <p:spPr bwMode="auto">
          <a:xfrm>
            <a:off x="32461200" y="10511438"/>
            <a:ext cx="1904999" cy="1503468"/>
          </a:xfrm>
          <a:prstGeom prst="roundRect">
            <a:avLst/>
          </a:prstGeom>
          <a:noFill/>
          <a:ln w="508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2" name="Chart 9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316005"/>
              </p:ext>
            </p:extLst>
          </p:nvPr>
        </p:nvGraphicFramePr>
        <p:xfrm>
          <a:off x="36799345" y="9873239"/>
          <a:ext cx="5785945" cy="2613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93" name="Chart 9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6342868"/>
              </p:ext>
            </p:extLst>
          </p:nvPr>
        </p:nvGraphicFramePr>
        <p:xfrm>
          <a:off x="36752048" y="12430712"/>
          <a:ext cx="5785945" cy="296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95" name="Rectangle 7"/>
          <p:cNvSpPr>
            <a:spLocks noChangeArrowheads="1"/>
          </p:cNvSpPr>
          <p:nvPr/>
        </p:nvSpPr>
        <p:spPr bwMode="auto">
          <a:xfrm>
            <a:off x="38481000" y="10610192"/>
            <a:ext cx="3664562" cy="1576903"/>
          </a:xfrm>
          <a:prstGeom prst="roundRect">
            <a:avLst/>
          </a:prstGeom>
          <a:noFill/>
          <a:ln w="508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Rectangle 7"/>
          <p:cNvSpPr>
            <a:spLocks noChangeArrowheads="1"/>
          </p:cNvSpPr>
          <p:nvPr/>
        </p:nvSpPr>
        <p:spPr bwMode="auto">
          <a:xfrm>
            <a:off x="38481000" y="13431578"/>
            <a:ext cx="3664562" cy="1576903"/>
          </a:xfrm>
          <a:prstGeom prst="roundRect">
            <a:avLst/>
          </a:prstGeom>
          <a:noFill/>
          <a:ln w="508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Rectangle 7"/>
          <p:cNvSpPr>
            <a:spLocks noChangeArrowheads="1"/>
          </p:cNvSpPr>
          <p:nvPr/>
        </p:nvSpPr>
        <p:spPr bwMode="auto">
          <a:xfrm>
            <a:off x="32495835" y="13375430"/>
            <a:ext cx="1904999" cy="1503468"/>
          </a:xfrm>
          <a:prstGeom prst="roundRect">
            <a:avLst/>
          </a:prstGeom>
          <a:noFill/>
          <a:ln w="508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TextBox 31"/>
          <p:cNvSpPr txBox="1">
            <a:spLocks noChangeArrowheads="1"/>
          </p:cNvSpPr>
          <p:nvPr/>
        </p:nvSpPr>
        <p:spPr bwMode="auto">
          <a:xfrm>
            <a:off x="31175918" y="9425457"/>
            <a:ext cx="109315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040"/>
              </a:buClr>
              <a:buSzPct val="100000"/>
              <a:buFont typeface="Arial" charset="0"/>
              <a:defRPr sz="2400">
                <a:solidFill>
                  <a:schemeClr val="bg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</a:rPr>
              <a:t>(Figures 7-10) </a:t>
            </a:r>
            <a:r>
              <a:rPr lang="en-US" sz="1400" b="1" dirty="0">
                <a:solidFill>
                  <a:schemeClr val="tx1"/>
                </a:solidFill>
              </a:rPr>
              <a:t>Detail of Household Compositional Change Over Time by Residential Movement Status (Percentage, Seven Sites)</a:t>
            </a:r>
          </a:p>
        </p:txBody>
      </p:sp>
      <p:sp>
        <p:nvSpPr>
          <p:cNvPr id="76" name="Rectangle 5"/>
          <p:cNvSpPr>
            <a:spLocks noChangeArrowheads="1"/>
          </p:cNvSpPr>
          <p:nvPr/>
        </p:nvSpPr>
        <p:spPr bwMode="auto">
          <a:xfrm>
            <a:off x="0" y="0"/>
            <a:ext cx="43891200" cy="24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9513" tIns="34751" rIns="69513" bIns="34751">
            <a:spAutoFit/>
          </a:bodyPr>
          <a:lstStyle/>
          <a:p>
            <a:pPr algn="ctr" defTabSz="696367">
              <a:spcBef>
                <a:spcPts val="0"/>
              </a:spcBef>
            </a:pPr>
            <a:r>
              <a:rPr lang="en-US" sz="9600" dirty="0">
                <a:solidFill>
                  <a:schemeClr val="bg1"/>
                </a:solidFill>
                <a:latin typeface="Arial Black" pitchFamily="34" charset="0"/>
              </a:rPr>
              <a:t>Tracking Mobility at the Household </a:t>
            </a:r>
            <a:r>
              <a:rPr lang="en-US" sz="9600" dirty="0" smtClean="0">
                <a:solidFill>
                  <a:schemeClr val="bg1"/>
                </a:solidFill>
                <a:latin typeface="Arial Black" pitchFamily="34" charset="0"/>
              </a:rPr>
              <a:t>Level</a:t>
            </a:r>
            <a:r>
              <a:rPr lang="en-US" sz="6400" b="1" dirty="0" smtClean="0">
                <a:solidFill>
                  <a:schemeClr val="bg1"/>
                </a:solidFill>
                <a:latin typeface="Arial Black" pitchFamily="34" charset="0"/>
                <a:cs typeface="ＭＳ Ｐゴシック"/>
              </a:rPr>
              <a:t>  </a:t>
            </a:r>
          </a:p>
          <a:p>
            <a:pPr algn="ctr" defTabSz="696367">
              <a:spcBef>
                <a:spcPct val="50000"/>
              </a:spcBef>
              <a:defRPr/>
            </a:pPr>
            <a:r>
              <a:rPr lang="en-US" sz="3700" b="1" dirty="0" smtClean="0">
                <a:solidFill>
                  <a:srgbClr val="FFFFFF"/>
                </a:solidFill>
                <a:cs typeface="ＭＳ Ｐゴシック"/>
              </a:rPr>
              <a:t>Kate Bachtell, Ned English and Catherine Haggerty</a:t>
            </a:r>
            <a:endParaRPr lang="en-US" sz="2100" b="1" dirty="0" smtClean="0">
              <a:solidFill>
                <a:srgbClr val="FFFFFF"/>
              </a:solidFill>
              <a:cs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ORC Template PowerPoint">
  <a:themeElements>
    <a:clrScheme name="NORC Color Scheme">
      <a:dk1>
        <a:srgbClr val="404040"/>
      </a:dk1>
      <a:lt1>
        <a:srgbClr val="FFFFFF"/>
      </a:lt1>
      <a:dk2>
        <a:srgbClr val="404040"/>
      </a:dk2>
      <a:lt2>
        <a:srgbClr val="CCCCCC"/>
      </a:lt2>
      <a:accent1>
        <a:srgbClr val="717074"/>
      </a:accent1>
      <a:accent2>
        <a:srgbClr val="F3901D"/>
      </a:accent2>
      <a:accent3>
        <a:srgbClr val="5C7F92"/>
      </a:accent3>
      <a:accent4>
        <a:srgbClr val="C6BF70"/>
      </a:accent4>
      <a:accent5>
        <a:srgbClr val="70A489"/>
      </a:accent5>
      <a:accent6>
        <a:srgbClr val="98002E"/>
      </a:accent6>
      <a:hlink>
        <a:srgbClr val="F3901D"/>
      </a:hlink>
      <a:folHlink>
        <a:srgbClr val="717074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3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32" charset="-128"/>
          </a:defRPr>
        </a:defPPr>
      </a:lstStyle>
    </a:lnDef>
    <a:txDef>
      <a:spPr bwMode="auto">
        <a:noFill/>
        <a:ln>
          <a:noFill/>
        </a:ln>
      </a:spPr>
      <a:bodyPr vert="horz" wrap="square" lIns="91440" tIns="91440" rIns="91440" bIns="0" numCol="1" anchor="t" anchorCtr="0" compatLnSpc="1">
        <a:prstTxWarp prst="textNoShape">
          <a:avLst/>
        </a:prstTxWarp>
      </a:bodyPr>
      <a:lstStyle>
        <a:defPPr>
          <a:lnSpc>
            <a:spcPts val="2500"/>
          </a:lnSpc>
          <a:defRPr sz="1800" b="1" dirty="0" smtClean="0"/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Office Theme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Office Theme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Office Theme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Office Theme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78E575E95FE341B5954C427979F220" ma:contentTypeVersion="5" ma:contentTypeDescription="Create a new document." ma:contentTypeScope="" ma:versionID="94db8f5e4a904c252199f146abc08d84">
  <xsd:schema xmlns:xsd="http://www.w3.org/2001/XMLSchema" xmlns:p="http://schemas.microsoft.com/office/2006/metadata/properties" targetNamespace="http://schemas.microsoft.com/office/2006/metadata/properties" ma:root="true" ma:fieldsID="daff7a8922ca223246d6f9669ee62a9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77407EE-719C-4461-943C-1F1A4D3A92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78692C-AE39-4C78-8CE6-8496738A46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F52267D-12DB-49F3-8695-FA5A8535A03B}">
  <ds:schemaRefs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NORC Template PowerPoint</Template>
  <TotalTime>1561</TotalTime>
  <Words>1259</Words>
  <Application>Microsoft Office PowerPoint</Application>
  <PresentationFormat>Custom</PresentationFormat>
  <Paragraphs>123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NORC Template PowerPoint</vt:lpstr>
      <vt:lpstr>Custom Design</vt:lpstr>
      <vt:lpstr>PowerPoint Presentation</vt:lpstr>
    </vt:vector>
  </TitlesOfParts>
  <Company>NORC at the Univeristy of Chicago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Lanier</dc:creator>
  <cp:lastModifiedBy>dalton-kate</cp:lastModifiedBy>
  <cp:revision>253</cp:revision>
  <cp:lastPrinted>2012-05-14T15:16:48Z</cp:lastPrinted>
  <dcterms:created xsi:type="dcterms:W3CDTF">2011-01-21T18:17:35Z</dcterms:created>
  <dcterms:modified xsi:type="dcterms:W3CDTF">2012-05-14T15:24:13Z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0x0101001B78E575E95FE341B5954C427979F220</vt:lpwstr>
  </property>
</Properties>
</file>