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Masters/slideMaster2.xml" ContentType="application/vnd.openxmlformats-officedocument.presentationml.slideMaster+xml"/>
  <Default Extension="png" ContentType="image/png"/>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Default Extension="wdp" ContentType="image/vnd.ms-photo"/>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 id="2147483888" r:id="rId5"/>
  </p:sldMasterIdLst>
  <p:notesMasterIdLst>
    <p:notesMasterId r:id="rId7"/>
  </p:notesMasterIdLst>
  <p:handoutMasterIdLst>
    <p:handoutMasterId r:id="rId8"/>
  </p:handoutMasterIdLst>
  <p:sldIdLst>
    <p:sldId id="258" r:id="rId6"/>
  </p:sldIdLst>
  <p:sldSz cx="43891200" cy="29260800"/>
  <p:notesSz cx="9236075" cy="14722475"/>
  <p:defaultTextStyle>
    <a:defPPr>
      <a:defRPr lang="en-US"/>
    </a:defPPr>
    <a:lvl1pPr algn="l" rtl="0" eaLnBrk="0" fontAlgn="base" hangingPunct="0">
      <a:spcBef>
        <a:spcPct val="0"/>
      </a:spcBef>
      <a:spcAft>
        <a:spcPct val="0"/>
      </a:spcAft>
      <a:defRPr sz="10900" kern="1200">
        <a:solidFill>
          <a:schemeClr val="tx1"/>
        </a:solidFill>
        <a:latin typeface="Arial" pitchFamily="34" charset="0"/>
        <a:ea typeface="ＭＳ Ｐゴシック" charset="-128"/>
        <a:cs typeface="+mn-cs"/>
      </a:defRPr>
    </a:lvl1pPr>
    <a:lvl2pPr marL="2089961" algn="l" rtl="0" eaLnBrk="0" fontAlgn="base" hangingPunct="0">
      <a:spcBef>
        <a:spcPct val="0"/>
      </a:spcBef>
      <a:spcAft>
        <a:spcPct val="0"/>
      </a:spcAft>
      <a:defRPr sz="10900" kern="1200">
        <a:solidFill>
          <a:schemeClr val="tx1"/>
        </a:solidFill>
        <a:latin typeface="Arial" pitchFamily="34" charset="0"/>
        <a:ea typeface="ＭＳ Ｐゴシック" charset="-128"/>
        <a:cs typeface="+mn-cs"/>
      </a:defRPr>
    </a:lvl2pPr>
    <a:lvl3pPr marL="4179922" algn="l" rtl="0" eaLnBrk="0" fontAlgn="base" hangingPunct="0">
      <a:spcBef>
        <a:spcPct val="0"/>
      </a:spcBef>
      <a:spcAft>
        <a:spcPct val="0"/>
      </a:spcAft>
      <a:defRPr sz="10900" kern="1200">
        <a:solidFill>
          <a:schemeClr val="tx1"/>
        </a:solidFill>
        <a:latin typeface="Arial" pitchFamily="34" charset="0"/>
        <a:ea typeface="ＭＳ Ｐゴシック" charset="-128"/>
        <a:cs typeface="+mn-cs"/>
      </a:defRPr>
    </a:lvl3pPr>
    <a:lvl4pPr marL="6269885" algn="l" rtl="0" eaLnBrk="0" fontAlgn="base" hangingPunct="0">
      <a:spcBef>
        <a:spcPct val="0"/>
      </a:spcBef>
      <a:spcAft>
        <a:spcPct val="0"/>
      </a:spcAft>
      <a:defRPr sz="10900" kern="1200">
        <a:solidFill>
          <a:schemeClr val="tx1"/>
        </a:solidFill>
        <a:latin typeface="Arial" pitchFamily="34" charset="0"/>
        <a:ea typeface="ＭＳ Ｐゴシック" charset="-128"/>
        <a:cs typeface="+mn-cs"/>
      </a:defRPr>
    </a:lvl4pPr>
    <a:lvl5pPr marL="8359846" algn="l" rtl="0" eaLnBrk="0" fontAlgn="base" hangingPunct="0">
      <a:spcBef>
        <a:spcPct val="0"/>
      </a:spcBef>
      <a:spcAft>
        <a:spcPct val="0"/>
      </a:spcAft>
      <a:defRPr sz="10900" kern="1200">
        <a:solidFill>
          <a:schemeClr val="tx1"/>
        </a:solidFill>
        <a:latin typeface="Arial" pitchFamily="34" charset="0"/>
        <a:ea typeface="ＭＳ Ｐゴシック" charset="-128"/>
        <a:cs typeface="+mn-cs"/>
      </a:defRPr>
    </a:lvl5pPr>
    <a:lvl6pPr marL="10449807" algn="l" defTabSz="4179922" rtl="0" eaLnBrk="1" latinLnBrk="0" hangingPunct="1">
      <a:defRPr sz="10900" kern="1200">
        <a:solidFill>
          <a:schemeClr val="tx1"/>
        </a:solidFill>
        <a:latin typeface="Arial" pitchFamily="34" charset="0"/>
        <a:ea typeface="ＭＳ Ｐゴシック" charset="-128"/>
        <a:cs typeface="+mn-cs"/>
      </a:defRPr>
    </a:lvl6pPr>
    <a:lvl7pPr marL="12539768" algn="l" defTabSz="4179922" rtl="0" eaLnBrk="1" latinLnBrk="0" hangingPunct="1">
      <a:defRPr sz="10900" kern="1200">
        <a:solidFill>
          <a:schemeClr val="tx1"/>
        </a:solidFill>
        <a:latin typeface="Arial" pitchFamily="34" charset="0"/>
        <a:ea typeface="ＭＳ Ｐゴシック" charset="-128"/>
        <a:cs typeface="+mn-cs"/>
      </a:defRPr>
    </a:lvl7pPr>
    <a:lvl8pPr marL="14629729" algn="l" defTabSz="4179922" rtl="0" eaLnBrk="1" latinLnBrk="0" hangingPunct="1">
      <a:defRPr sz="10900" kern="1200">
        <a:solidFill>
          <a:schemeClr val="tx1"/>
        </a:solidFill>
        <a:latin typeface="Arial" pitchFamily="34" charset="0"/>
        <a:ea typeface="ＭＳ Ｐゴシック" charset="-128"/>
        <a:cs typeface="+mn-cs"/>
      </a:defRPr>
    </a:lvl8pPr>
    <a:lvl9pPr marL="16719691" algn="l" defTabSz="4179922" rtl="0" eaLnBrk="1" latinLnBrk="0" hangingPunct="1">
      <a:defRPr sz="10900" kern="1200">
        <a:solidFill>
          <a:schemeClr val="tx1"/>
        </a:solidFill>
        <a:latin typeface="Arial" pitchFamily="34"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B7903"/>
    <a:srgbClr val="F3901D"/>
    <a:srgbClr val="333333"/>
    <a:srgbClr val="CCCC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009" autoAdjust="0"/>
    <p:restoredTop sz="89039" autoAdjust="0"/>
  </p:normalViewPr>
  <p:slideViewPr>
    <p:cSldViewPr>
      <p:cViewPr varScale="1">
        <p:scale>
          <a:sx n="18" d="100"/>
          <a:sy n="18" d="100"/>
        </p:scale>
        <p:origin x="-714" y="-144"/>
      </p:cViewPr>
      <p:guideLst>
        <p:guide orient="horz" pos="9216"/>
        <p:guide pos="13824"/>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89" d="100"/>
          <a:sy n="89" d="100"/>
        </p:scale>
        <p:origin x="-3762" y="-120"/>
      </p:cViewPr>
      <p:guideLst>
        <p:guide orient="horz" pos="4637"/>
        <p:guide pos="290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2.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002299" cy="736124"/>
          </a:xfrm>
          <a:prstGeom prst="rect">
            <a:avLst/>
          </a:prstGeom>
        </p:spPr>
        <p:txBody>
          <a:bodyPr vert="horz" lIns="136863" tIns="68432" rIns="136863" bIns="68432" rtlCol="0"/>
          <a:lstStyle>
            <a:lvl1pPr algn="l">
              <a:defRPr sz="1800"/>
            </a:lvl1pPr>
          </a:lstStyle>
          <a:p>
            <a:endParaRPr lang="en-US"/>
          </a:p>
        </p:txBody>
      </p:sp>
      <p:sp>
        <p:nvSpPr>
          <p:cNvPr id="3" name="Date Placeholder 2"/>
          <p:cNvSpPr>
            <a:spLocks noGrp="1"/>
          </p:cNvSpPr>
          <p:nvPr>
            <p:ph type="dt" sz="quarter" idx="1"/>
          </p:nvPr>
        </p:nvSpPr>
        <p:spPr>
          <a:xfrm>
            <a:off x="5231640" y="0"/>
            <a:ext cx="4002299" cy="736124"/>
          </a:xfrm>
          <a:prstGeom prst="rect">
            <a:avLst/>
          </a:prstGeom>
        </p:spPr>
        <p:txBody>
          <a:bodyPr vert="horz" lIns="136863" tIns="68432" rIns="136863" bIns="68432" rtlCol="0"/>
          <a:lstStyle>
            <a:lvl1pPr algn="r">
              <a:defRPr sz="1800"/>
            </a:lvl1pPr>
          </a:lstStyle>
          <a:p>
            <a:fld id="{0A7A237F-8AF6-40D3-9535-F81D89C5F5FB}" type="datetimeFigureOut">
              <a:rPr lang="en-US" smtClean="0"/>
              <a:pPr/>
              <a:t>5/26/2011</a:t>
            </a:fld>
            <a:endParaRPr lang="en-US"/>
          </a:p>
        </p:txBody>
      </p:sp>
      <p:sp>
        <p:nvSpPr>
          <p:cNvPr id="4" name="Footer Placeholder 3"/>
          <p:cNvSpPr>
            <a:spLocks noGrp="1"/>
          </p:cNvSpPr>
          <p:nvPr>
            <p:ph type="ftr" sz="quarter" idx="2"/>
          </p:nvPr>
        </p:nvSpPr>
        <p:spPr>
          <a:xfrm>
            <a:off x="2" y="13983797"/>
            <a:ext cx="4002299" cy="736124"/>
          </a:xfrm>
          <a:prstGeom prst="rect">
            <a:avLst/>
          </a:prstGeom>
        </p:spPr>
        <p:txBody>
          <a:bodyPr vert="horz" lIns="136863" tIns="68432" rIns="136863" bIns="68432" rtlCol="0" anchor="b"/>
          <a:lstStyle>
            <a:lvl1pPr algn="l">
              <a:defRPr sz="1800"/>
            </a:lvl1pPr>
          </a:lstStyle>
          <a:p>
            <a:endParaRPr lang="en-US"/>
          </a:p>
        </p:txBody>
      </p:sp>
      <p:sp>
        <p:nvSpPr>
          <p:cNvPr id="5" name="Slide Number Placeholder 4"/>
          <p:cNvSpPr>
            <a:spLocks noGrp="1"/>
          </p:cNvSpPr>
          <p:nvPr>
            <p:ph type="sldNum" sz="quarter" idx="3"/>
          </p:nvPr>
        </p:nvSpPr>
        <p:spPr>
          <a:xfrm>
            <a:off x="5231640" y="13983797"/>
            <a:ext cx="4002299" cy="736124"/>
          </a:xfrm>
          <a:prstGeom prst="rect">
            <a:avLst/>
          </a:prstGeom>
        </p:spPr>
        <p:txBody>
          <a:bodyPr vert="horz" lIns="136863" tIns="68432" rIns="136863" bIns="68432" rtlCol="0" anchor="b"/>
          <a:lstStyle>
            <a:lvl1pPr algn="r">
              <a:defRPr sz="1800"/>
            </a:lvl1pPr>
          </a:lstStyle>
          <a:p>
            <a:fld id="{CAE5EF63-8679-446C-B7F7-563B13DBADAF}" type="slidenum">
              <a:rPr lang="en-US" smtClean="0"/>
              <a:pPr/>
              <a:t>‹#›</a:t>
            </a:fld>
            <a:endParaRPr lang="en-US"/>
          </a:p>
        </p:txBody>
      </p:sp>
    </p:spTree>
    <p:extLst>
      <p:ext uri="{BB962C8B-B14F-4D97-AF65-F5344CB8AC3E}">
        <p14:creationId xmlns="" xmlns:p14="http://schemas.microsoft.com/office/powerpoint/2010/main" val="29606572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01779" cy="735495"/>
          </a:xfrm>
          <a:prstGeom prst="rect">
            <a:avLst/>
          </a:prstGeom>
        </p:spPr>
        <p:txBody>
          <a:bodyPr vert="horz" lIns="90243" tIns="45121" rIns="90243" bIns="45121" rtlCol="0"/>
          <a:lstStyle>
            <a:lvl1pPr algn="l">
              <a:defRPr sz="1200"/>
            </a:lvl1pPr>
          </a:lstStyle>
          <a:p>
            <a:endParaRPr lang="en-US"/>
          </a:p>
        </p:txBody>
      </p:sp>
      <p:sp>
        <p:nvSpPr>
          <p:cNvPr id="3" name="Date Placeholder 2"/>
          <p:cNvSpPr>
            <a:spLocks noGrp="1"/>
          </p:cNvSpPr>
          <p:nvPr>
            <p:ph type="dt" idx="1"/>
          </p:nvPr>
        </p:nvSpPr>
        <p:spPr>
          <a:xfrm>
            <a:off x="5231177" y="1"/>
            <a:ext cx="4003339" cy="735495"/>
          </a:xfrm>
          <a:prstGeom prst="rect">
            <a:avLst/>
          </a:prstGeom>
        </p:spPr>
        <p:txBody>
          <a:bodyPr vert="horz" lIns="90243" tIns="45121" rIns="90243" bIns="45121" rtlCol="0"/>
          <a:lstStyle>
            <a:lvl1pPr algn="r">
              <a:defRPr sz="1200"/>
            </a:lvl1pPr>
          </a:lstStyle>
          <a:p>
            <a:fld id="{DB648A8D-7A2F-470A-8BB9-073512F93310}" type="datetimeFigureOut">
              <a:rPr lang="en-US" smtClean="0"/>
              <a:pPr/>
              <a:t>5/26/2011</a:t>
            </a:fld>
            <a:endParaRPr lang="en-US"/>
          </a:p>
        </p:txBody>
      </p:sp>
      <p:sp>
        <p:nvSpPr>
          <p:cNvPr id="4" name="Slide Image Placeholder 3"/>
          <p:cNvSpPr>
            <a:spLocks noGrp="1" noRot="1" noChangeAspect="1"/>
          </p:cNvSpPr>
          <p:nvPr>
            <p:ph type="sldImg" idx="2"/>
          </p:nvPr>
        </p:nvSpPr>
        <p:spPr>
          <a:xfrm>
            <a:off x="477838" y="1106488"/>
            <a:ext cx="8280400" cy="5521325"/>
          </a:xfrm>
          <a:prstGeom prst="rect">
            <a:avLst/>
          </a:prstGeom>
          <a:noFill/>
          <a:ln w="12700">
            <a:solidFill>
              <a:prstClr val="black"/>
            </a:solidFill>
          </a:ln>
        </p:spPr>
        <p:txBody>
          <a:bodyPr vert="horz" lIns="90243" tIns="45121" rIns="90243" bIns="45121" rtlCol="0" anchor="ctr"/>
          <a:lstStyle/>
          <a:p>
            <a:endParaRPr lang="en-US"/>
          </a:p>
        </p:txBody>
      </p:sp>
      <p:sp>
        <p:nvSpPr>
          <p:cNvPr id="5" name="Notes Placeholder 4"/>
          <p:cNvSpPr>
            <a:spLocks noGrp="1"/>
          </p:cNvSpPr>
          <p:nvPr>
            <p:ph type="body" sz="quarter" idx="3"/>
          </p:nvPr>
        </p:nvSpPr>
        <p:spPr>
          <a:xfrm>
            <a:off x="923608" y="6993492"/>
            <a:ext cx="7388860" cy="6624170"/>
          </a:xfrm>
          <a:prstGeom prst="rect">
            <a:avLst/>
          </a:prstGeom>
        </p:spPr>
        <p:txBody>
          <a:bodyPr vert="horz" lIns="90243" tIns="45121" rIns="90243" bIns="4512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13983838"/>
            <a:ext cx="4001779" cy="735495"/>
          </a:xfrm>
          <a:prstGeom prst="rect">
            <a:avLst/>
          </a:prstGeom>
        </p:spPr>
        <p:txBody>
          <a:bodyPr vert="horz" lIns="90243" tIns="45121" rIns="90243" bIns="45121" rtlCol="0" anchor="b"/>
          <a:lstStyle>
            <a:lvl1pPr algn="l">
              <a:defRPr sz="1200"/>
            </a:lvl1pPr>
          </a:lstStyle>
          <a:p>
            <a:endParaRPr lang="en-US"/>
          </a:p>
        </p:txBody>
      </p:sp>
      <p:sp>
        <p:nvSpPr>
          <p:cNvPr id="7" name="Slide Number Placeholder 6"/>
          <p:cNvSpPr>
            <a:spLocks noGrp="1"/>
          </p:cNvSpPr>
          <p:nvPr>
            <p:ph type="sldNum" sz="quarter" idx="5"/>
          </p:nvPr>
        </p:nvSpPr>
        <p:spPr>
          <a:xfrm>
            <a:off x="5231177" y="13983838"/>
            <a:ext cx="4003339" cy="735495"/>
          </a:xfrm>
          <a:prstGeom prst="rect">
            <a:avLst/>
          </a:prstGeom>
        </p:spPr>
        <p:txBody>
          <a:bodyPr vert="horz" lIns="90243" tIns="45121" rIns="90243" bIns="45121" rtlCol="0" anchor="b"/>
          <a:lstStyle>
            <a:lvl1pPr algn="r">
              <a:defRPr sz="1200"/>
            </a:lvl1pPr>
          </a:lstStyle>
          <a:p>
            <a:fld id="{2C586B39-D22D-47E5-884E-4A569750E376}" type="slidenum">
              <a:rPr lang="en-US" smtClean="0"/>
              <a:pPr/>
              <a:t>‹#›</a:t>
            </a:fld>
            <a:endParaRPr lang="en-US"/>
          </a:p>
        </p:txBody>
      </p:sp>
    </p:spTree>
    <p:extLst>
      <p:ext uri="{BB962C8B-B14F-4D97-AF65-F5344CB8AC3E}">
        <p14:creationId xmlns="" xmlns:p14="http://schemas.microsoft.com/office/powerpoint/2010/main" val="2639103385"/>
      </p:ext>
    </p:extLst>
  </p:cSld>
  <p:clrMap bg1="lt1" tx1="dk1" bg2="lt2" tx2="dk2" accent1="accent1" accent2="accent2" accent3="accent3" accent4="accent4" accent5="accent5" accent6="accent6" hlink="hlink" folHlink="folHlink"/>
  <p:notesStyle>
    <a:lvl1pPr marL="0" algn="l" defTabSz="1219170" rtl="0" eaLnBrk="1" latinLnBrk="0" hangingPunct="1">
      <a:defRPr sz="1600" kern="1200">
        <a:solidFill>
          <a:schemeClr val="tx1"/>
        </a:solidFill>
        <a:latin typeface="+mn-lt"/>
        <a:ea typeface="+mn-ea"/>
        <a:cs typeface="+mn-cs"/>
      </a:defRPr>
    </a:lvl1pPr>
    <a:lvl2pPr marL="609585" algn="l" defTabSz="1219170" rtl="0" eaLnBrk="1" latinLnBrk="0" hangingPunct="1">
      <a:defRPr sz="1600" kern="1200">
        <a:solidFill>
          <a:schemeClr val="tx1"/>
        </a:solidFill>
        <a:latin typeface="+mn-lt"/>
        <a:ea typeface="+mn-ea"/>
        <a:cs typeface="+mn-cs"/>
      </a:defRPr>
    </a:lvl2pPr>
    <a:lvl3pPr marL="1219170" algn="l" defTabSz="1219170" rtl="0" eaLnBrk="1" latinLnBrk="0" hangingPunct="1">
      <a:defRPr sz="1600" kern="1200">
        <a:solidFill>
          <a:schemeClr val="tx1"/>
        </a:solidFill>
        <a:latin typeface="+mn-lt"/>
        <a:ea typeface="+mn-ea"/>
        <a:cs typeface="+mn-cs"/>
      </a:defRPr>
    </a:lvl3pPr>
    <a:lvl4pPr marL="1828754" algn="l" defTabSz="1219170" rtl="0" eaLnBrk="1" latinLnBrk="0" hangingPunct="1">
      <a:defRPr sz="1600" kern="1200">
        <a:solidFill>
          <a:schemeClr val="tx1"/>
        </a:solidFill>
        <a:latin typeface="+mn-lt"/>
        <a:ea typeface="+mn-ea"/>
        <a:cs typeface="+mn-cs"/>
      </a:defRPr>
    </a:lvl4pPr>
    <a:lvl5pPr marL="2438339" algn="l" defTabSz="1219170" rtl="0" eaLnBrk="1" latinLnBrk="0" hangingPunct="1">
      <a:defRPr sz="1600" kern="1200">
        <a:solidFill>
          <a:schemeClr val="tx1"/>
        </a:solidFill>
        <a:latin typeface="+mn-lt"/>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586B39-D22D-47E5-884E-4A569750E376}"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Rectangle 1"/>
          <p:cNvSpPr>
            <a:spLocks noChangeArrowheads="1"/>
          </p:cNvSpPr>
          <p:nvPr userDrawn="1"/>
        </p:nvSpPr>
        <p:spPr bwMode="auto">
          <a:xfrm>
            <a:off x="0" y="0"/>
            <a:ext cx="43891200" cy="3291840"/>
          </a:xfrm>
          <a:prstGeom prst="rect">
            <a:avLst/>
          </a:prstGeom>
          <a:solidFill>
            <a:srgbClr val="F3901D"/>
          </a:solidFill>
          <a:ln w="9525">
            <a:noFill/>
            <a:round/>
            <a:headEnd/>
            <a:tailEnd/>
          </a:ln>
          <a:effectLst>
            <a:outerShdw blurRad="50800" dist="38100" dir="8100000" algn="tr" rotWithShape="0">
              <a:prstClr val="black">
                <a:alpha val="40000"/>
              </a:prstClr>
            </a:outerShdw>
          </a:effectLst>
        </p:spPr>
        <p:txBody>
          <a:bodyPr lIns="417992" tIns="208996" rIns="417992" bIns="208996"/>
          <a:lstStyle/>
          <a:p>
            <a:endParaRPr lang="en-US"/>
          </a:p>
        </p:txBody>
      </p:sp>
      <p:pic>
        <p:nvPicPr>
          <p:cNvPr id="11" name="Picture 67" descr="norc_logo_white.png"/>
          <p:cNvPicPr>
            <a:picLocks noChangeAspect="1"/>
          </p:cNvPicPr>
          <p:nvPr userDrawn="1"/>
        </p:nvPicPr>
        <p:blipFill>
          <a:blip r:embed="rId2" cstate="print"/>
          <a:srcRect t="18750" b="27995"/>
          <a:stretch>
            <a:fillRect/>
          </a:stretch>
        </p:blipFill>
        <p:spPr bwMode="auto">
          <a:xfrm>
            <a:off x="812800" y="609601"/>
            <a:ext cx="7924800" cy="2598100"/>
          </a:xfrm>
          <a:prstGeom prst="rect">
            <a:avLst/>
          </a:prstGeom>
          <a:noFill/>
          <a:ln w="9525">
            <a:noFill/>
            <a:miter lim="800000"/>
            <a:headEnd/>
            <a:tailEnd/>
          </a:ln>
        </p:spPr>
      </p:pic>
    </p:spTree>
    <p:extLst>
      <p:ext uri="{BB962C8B-B14F-4D97-AF65-F5344CB8AC3E}">
        <p14:creationId xmlns="" xmlns:p14="http://schemas.microsoft.com/office/powerpoint/2010/main" val="3769911616"/>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134" y="20482985"/>
            <a:ext cx="26335567" cy="2417233"/>
          </a:xfrm>
        </p:spPr>
        <p:txBody>
          <a:bodyPr anchor="b"/>
          <a:lstStyle>
            <a:lvl1pPr algn="l">
              <a:defRPr sz="2700" b="1"/>
            </a:lvl1pPr>
          </a:lstStyle>
          <a:p>
            <a:r>
              <a:rPr lang="en-US" smtClean="0"/>
              <a:t>Click to edit Master title style</a:t>
            </a:r>
            <a:endParaRPr lang="en-US"/>
          </a:p>
        </p:txBody>
      </p:sp>
      <p:sp>
        <p:nvSpPr>
          <p:cNvPr id="3" name="Picture Placeholder 2"/>
          <p:cNvSpPr>
            <a:spLocks noGrp="1"/>
          </p:cNvSpPr>
          <p:nvPr>
            <p:ph type="pic" idx="1"/>
          </p:nvPr>
        </p:nvSpPr>
        <p:spPr>
          <a:xfrm>
            <a:off x="8602134" y="2614084"/>
            <a:ext cx="26335567" cy="17557749"/>
          </a:xfrm>
        </p:spPr>
        <p:txBody>
          <a:bodyPr/>
          <a:lstStyle>
            <a:lvl1pPr marL="0" indent="0">
              <a:buNone/>
              <a:defRPr sz="4300"/>
            </a:lvl1pPr>
            <a:lvl2pPr marL="609585" indent="0">
              <a:buNone/>
              <a:defRPr sz="3700"/>
            </a:lvl2pPr>
            <a:lvl3pPr marL="1219170" indent="0">
              <a:buNone/>
              <a:defRPr sz="3200"/>
            </a:lvl3pPr>
            <a:lvl4pPr marL="1828754" indent="0">
              <a:buNone/>
              <a:defRPr sz="2700"/>
            </a:lvl4pPr>
            <a:lvl5pPr marL="2438339" indent="0">
              <a:buNone/>
              <a:defRPr sz="2700"/>
            </a:lvl5pPr>
            <a:lvl6pPr marL="3047924" indent="0">
              <a:buNone/>
              <a:defRPr sz="2700"/>
            </a:lvl6pPr>
            <a:lvl7pPr marL="3657509" indent="0">
              <a:buNone/>
              <a:defRPr sz="2700"/>
            </a:lvl7pPr>
            <a:lvl8pPr marL="4267093" indent="0">
              <a:buNone/>
              <a:defRPr sz="2700"/>
            </a:lvl8pPr>
            <a:lvl9pPr marL="4876678" indent="0">
              <a:buNone/>
              <a:defRPr sz="2700"/>
            </a:lvl9pPr>
          </a:lstStyle>
          <a:p>
            <a:endParaRPr lang="en-US"/>
          </a:p>
        </p:txBody>
      </p:sp>
      <p:sp>
        <p:nvSpPr>
          <p:cNvPr id="4" name="Text Placeholder 3"/>
          <p:cNvSpPr>
            <a:spLocks noGrp="1"/>
          </p:cNvSpPr>
          <p:nvPr>
            <p:ph type="body" sz="half" idx="2"/>
          </p:nvPr>
        </p:nvSpPr>
        <p:spPr>
          <a:xfrm>
            <a:off x="8602134" y="22900218"/>
            <a:ext cx="26335567" cy="3435349"/>
          </a:xfrm>
        </p:spPr>
        <p:txBody>
          <a:bodyPr/>
          <a:lstStyle>
            <a:lvl1pPr marL="0" indent="0">
              <a:buNone/>
              <a:defRPr sz="1900"/>
            </a:lvl1pPr>
            <a:lvl2pPr marL="609585" indent="0">
              <a:buNone/>
              <a:defRPr sz="1600"/>
            </a:lvl2pPr>
            <a:lvl3pPr marL="1219170" indent="0">
              <a:buNone/>
              <a:defRPr sz="1300"/>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64392E-F9DE-47AF-B8F0-954C42F8873B}" type="datetimeFigureOut">
              <a:rPr lang="en-US" smtClean="0"/>
              <a:pPr/>
              <a:t>5/26/2011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653B79-3845-42C3-8F7E-F6D1E1E9A5B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64392E-F9DE-47AF-B8F0-954C42F8873B}" type="datetimeFigureOut">
              <a:rPr lang="en-US" smtClean="0"/>
              <a:pPr/>
              <a:t>5/26/2011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653B79-3845-42C3-8F7E-F6D1E1E9A5B3}"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967" y="1172634"/>
            <a:ext cx="9874251" cy="2496608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94985" y="1172634"/>
            <a:ext cx="29423783" cy="2496608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64392E-F9DE-47AF-B8F0-954C42F8873B}" type="datetimeFigureOut">
              <a:rPr lang="en-US" smtClean="0"/>
              <a:pPr/>
              <a:t>5/26/2011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653B79-3845-42C3-8F7E-F6D1E1E9A5B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418" y="9088967"/>
            <a:ext cx="37308367" cy="627380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2834" y="16581967"/>
            <a:ext cx="30725533" cy="7476067"/>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464392E-F9DE-47AF-B8F0-954C42F8873B}" type="datetimeFigureOut">
              <a:rPr lang="en-US" smtClean="0"/>
              <a:pPr/>
              <a:t>5/26/2011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653B79-3845-42C3-8F7E-F6D1E1E9A5B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64392E-F9DE-47AF-B8F0-954C42F8873B}" type="datetimeFigureOut">
              <a:rPr lang="en-US" smtClean="0"/>
              <a:pPr/>
              <a:t>5/26/2011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653B79-3845-42C3-8F7E-F6D1E1E9A5B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1" y="18802351"/>
            <a:ext cx="37308367" cy="5812367"/>
          </a:xfrm>
        </p:spPr>
        <p:txBody>
          <a:bodyPr anchor="t"/>
          <a:lstStyle>
            <a:lvl1pPr algn="l">
              <a:defRPr sz="53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1" y="12401551"/>
            <a:ext cx="37308367" cy="6400800"/>
          </a:xfrm>
        </p:spPr>
        <p:txBody>
          <a:bodyPr anchor="b"/>
          <a:lstStyle>
            <a:lvl1pPr marL="0" indent="0">
              <a:buNone/>
              <a:defRPr sz="2700">
                <a:solidFill>
                  <a:schemeClr val="tx1">
                    <a:tint val="75000"/>
                  </a:schemeClr>
                </a:solidFill>
              </a:defRPr>
            </a:lvl1pPr>
            <a:lvl2pPr marL="609585" indent="0">
              <a:buNone/>
              <a:defRPr sz="2400">
                <a:solidFill>
                  <a:schemeClr val="tx1">
                    <a:tint val="75000"/>
                  </a:schemeClr>
                </a:solidFill>
              </a:defRPr>
            </a:lvl2pPr>
            <a:lvl3pPr marL="1219170" indent="0">
              <a:buNone/>
              <a:defRPr sz="2100">
                <a:solidFill>
                  <a:schemeClr val="tx1">
                    <a:tint val="75000"/>
                  </a:schemeClr>
                </a:solidFill>
              </a:defRPr>
            </a:lvl3pPr>
            <a:lvl4pPr marL="1828754" indent="0">
              <a:buNone/>
              <a:defRPr sz="1900">
                <a:solidFill>
                  <a:schemeClr val="tx1">
                    <a:tint val="75000"/>
                  </a:schemeClr>
                </a:solidFill>
              </a:defRPr>
            </a:lvl4pPr>
            <a:lvl5pPr marL="2438339" indent="0">
              <a:buNone/>
              <a:defRPr sz="1900">
                <a:solidFill>
                  <a:schemeClr val="tx1">
                    <a:tint val="75000"/>
                  </a:schemeClr>
                </a:solidFill>
              </a:defRPr>
            </a:lvl5pPr>
            <a:lvl6pPr marL="3047924" indent="0">
              <a:buNone/>
              <a:defRPr sz="1900">
                <a:solidFill>
                  <a:schemeClr val="tx1">
                    <a:tint val="75000"/>
                  </a:schemeClr>
                </a:solidFill>
              </a:defRPr>
            </a:lvl6pPr>
            <a:lvl7pPr marL="3657509" indent="0">
              <a:buNone/>
              <a:defRPr sz="1900">
                <a:solidFill>
                  <a:schemeClr val="tx1">
                    <a:tint val="75000"/>
                  </a:schemeClr>
                </a:solidFill>
              </a:defRPr>
            </a:lvl7pPr>
            <a:lvl8pPr marL="4267093" indent="0">
              <a:buNone/>
              <a:defRPr sz="1900">
                <a:solidFill>
                  <a:schemeClr val="tx1">
                    <a:tint val="75000"/>
                  </a:schemeClr>
                </a:solidFill>
              </a:defRPr>
            </a:lvl8pPr>
            <a:lvl9pPr marL="4876678" indent="0">
              <a:buNone/>
              <a:defRPr sz="19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64392E-F9DE-47AF-B8F0-954C42F8873B}" type="datetimeFigureOut">
              <a:rPr lang="en-US" smtClean="0"/>
              <a:pPr/>
              <a:t>5/26/2011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653B79-3845-42C3-8F7E-F6D1E1E9A5B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194984" y="6828367"/>
            <a:ext cx="19649016" cy="19310351"/>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047201" y="6828367"/>
            <a:ext cx="19649017" cy="19310351"/>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464392E-F9DE-47AF-B8F0-954C42F8873B}" type="datetimeFigureOut">
              <a:rPr lang="en-US" smtClean="0"/>
              <a:pPr/>
              <a:t>5/26/2011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653B79-3845-42C3-8F7E-F6D1E1E9A5B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985" y="6548967"/>
            <a:ext cx="19392900" cy="2730500"/>
          </a:xfrm>
        </p:spPr>
        <p:txBody>
          <a:bodyPr anchor="b"/>
          <a:lstStyle>
            <a:lvl1pPr marL="0" indent="0">
              <a:buNone/>
              <a:defRPr sz="3200" b="1"/>
            </a:lvl1pPr>
            <a:lvl2pPr marL="609585" indent="0">
              <a:buNone/>
              <a:defRPr sz="2700" b="1"/>
            </a:lvl2pPr>
            <a:lvl3pPr marL="1219170" indent="0">
              <a:buNone/>
              <a:defRPr sz="2400" b="1"/>
            </a:lvl3pPr>
            <a:lvl4pPr marL="1828754" indent="0">
              <a:buNone/>
              <a:defRPr sz="2100" b="1"/>
            </a:lvl4pPr>
            <a:lvl5pPr marL="2438339" indent="0">
              <a:buNone/>
              <a:defRPr sz="2100" b="1"/>
            </a:lvl5pPr>
            <a:lvl6pPr marL="3047924" indent="0">
              <a:buNone/>
              <a:defRPr sz="2100" b="1"/>
            </a:lvl6pPr>
            <a:lvl7pPr marL="3657509" indent="0">
              <a:buNone/>
              <a:defRPr sz="2100" b="1"/>
            </a:lvl7pPr>
            <a:lvl8pPr marL="4267093" indent="0">
              <a:buNone/>
              <a:defRPr sz="2100" b="1"/>
            </a:lvl8pPr>
            <a:lvl9pPr marL="4876678" indent="0">
              <a:buNone/>
              <a:defRPr sz="2100" b="1"/>
            </a:lvl9pPr>
          </a:lstStyle>
          <a:p>
            <a:pPr lvl="0"/>
            <a:r>
              <a:rPr lang="en-US" smtClean="0"/>
              <a:t>Click to edit Master text styles</a:t>
            </a:r>
          </a:p>
        </p:txBody>
      </p:sp>
      <p:sp>
        <p:nvSpPr>
          <p:cNvPr id="4" name="Content Placeholder 3"/>
          <p:cNvSpPr>
            <a:spLocks noGrp="1"/>
          </p:cNvSpPr>
          <p:nvPr>
            <p:ph sz="half" idx="2"/>
          </p:nvPr>
        </p:nvSpPr>
        <p:spPr>
          <a:xfrm>
            <a:off x="2194985" y="9279467"/>
            <a:ext cx="19392900" cy="16859251"/>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967" y="6548967"/>
            <a:ext cx="19399251" cy="2730500"/>
          </a:xfrm>
        </p:spPr>
        <p:txBody>
          <a:bodyPr anchor="b"/>
          <a:lstStyle>
            <a:lvl1pPr marL="0" indent="0">
              <a:buNone/>
              <a:defRPr sz="3200" b="1"/>
            </a:lvl1pPr>
            <a:lvl2pPr marL="609585" indent="0">
              <a:buNone/>
              <a:defRPr sz="2700" b="1"/>
            </a:lvl2pPr>
            <a:lvl3pPr marL="1219170" indent="0">
              <a:buNone/>
              <a:defRPr sz="2400" b="1"/>
            </a:lvl3pPr>
            <a:lvl4pPr marL="1828754" indent="0">
              <a:buNone/>
              <a:defRPr sz="2100" b="1"/>
            </a:lvl4pPr>
            <a:lvl5pPr marL="2438339" indent="0">
              <a:buNone/>
              <a:defRPr sz="2100" b="1"/>
            </a:lvl5pPr>
            <a:lvl6pPr marL="3047924" indent="0">
              <a:buNone/>
              <a:defRPr sz="2100" b="1"/>
            </a:lvl6pPr>
            <a:lvl7pPr marL="3657509" indent="0">
              <a:buNone/>
              <a:defRPr sz="2100" b="1"/>
            </a:lvl7pPr>
            <a:lvl8pPr marL="4267093" indent="0">
              <a:buNone/>
              <a:defRPr sz="2100" b="1"/>
            </a:lvl8pPr>
            <a:lvl9pPr marL="4876678" indent="0">
              <a:buNone/>
              <a:defRPr sz="2100" b="1"/>
            </a:lvl9pPr>
          </a:lstStyle>
          <a:p>
            <a:pPr lvl="0"/>
            <a:r>
              <a:rPr lang="en-US" smtClean="0"/>
              <a:t>Click to edit Master text styles</a:t>
            </a:r>
          </a:p>
        </p:txBody>
      </p:sp>
      <p:sp>
        <p:nvSpPr>
          <p:cNvPr id="6" name="Content Placeholder 5"/>
          <p:cNvSpPr>
            <a:spLocks noGrp="1"/>
          </p:cNvSpPr>
          <p:nvPr>
            <p:ph sz="quarter" idx="4"/>
          </p:nvPr>
        </p:nvSpPr>
        <p:spPr>
          <a:xfrm>
            <a:off x="22296967" y="9279467"/>
            <a:ext cx="19399251" cy="16859251"/>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464392E-F9DE-47AF-B8F0-954C42F8873B}" type="datetimeFigureOut">
              <a:rPr lang="en-US" smtClean="0"/>
              <a:pPr/>
              <a:t>5/26/2011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653B79-3845-42C3-8F7E-F6D1E1E9A5B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464392E-F9DE-47AF-B8F0-954C42F8873B}" type="datetimeFigureOut">
              <a:rPr lang="en-US" smtClean="0"/>
              <a:pPr/>
              <a:t>5/26/2011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653B79-3845-42C3-8F7E-F6D1E1E9A5B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64392E-F9DE-47AF-B8F0-954C42F8873B}" type="datetimeFigureOut">
              <a:rPr lang="en-US" smtClean="0"/>
              <a:pPr/>
              <a:t>5/26/2011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653B79-3845-42C3-8F7E-F6D1E1E9A5B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985" y="1164167"/>
            <a:ext cx="14439900" cy="4959351"/>
          </a:xfrm>
        </p:spPr>
        <p:txBody>
          <a:bodyPr anchor="b"/>
          <a:lstStyle>
            <a:lvl1pPr algn="l">
              <a:defRPr sz="2700" b="1"/>
            </a:lvl1pPr>
          </a:lstStyle>
          <a:p>
            <a:r>
              <a:rPr lang="en-US" smtClean="0"/>
              <a:t>Click to edit Master title style</a:t>
            </a:r>
            <a:endParaRPr lang="en-US"/>
          </a:p>
        </p:txBody>
      </p:sp>
      <p:sp>
        <p:nvSpPr>
          <p:cNvPr id="3" name="Content Placeholder 2"/>
          <p:cNvSpPr>
            <a:spLocks noGrp="1"/>
          </p:cNvSpPr>
          <p:nvPr>
            <p:ph idx="1"/>
          </p:nvPr>
        </p:nvSpPr>
        <p:spPr>
          <a:xfrm>
            <a:off x="17159817" y="1164167"/>
            <a:ext cx="24536400" cy="24974551"/>
          </a:xfrm>
        </p:spPr>
        <p:txBody>
          <a:bodyPr/>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985" y="6123517"/>
            <a:ext cx="14439900" cy="20015200"/>
          </a:xfrm>
        </p:spPr>
        <p:txBody>
          <a:bodyPr/>
          <a:lstStyle>
            <a:lvl1pPr marL="0" indent="0">
              <a:buNone/>
              <a:defRPr sz="1900"/>
            </a:lvl1pPr>
            <a:lvl2pPr marL="609585" indent="0">
              <a:buNone/>
              <a:defRPr sz="1600"/>
            </a:lvl2pPr>
            <a:lvl3pPr marL="1219170" indent="0">
              <a:buNone/>
              <a:defRPr sz="1300"/>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64392E-F9DE-47AF-B8F0-954C42F8873B}" type="datetimeFigureOut">
              <a:rPr lang="en-US" smtClean="0"/>
              <a:pPr/>
              <a:t>5/26/2011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653B79-3845-42C3-8F7E-F6D1E1E9A5B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alpha val="51000"/>
          </a:schemeClr>
        </a:solidFill>
        <a:effectLst/>
      </p:bgPr>
    </p:bg>
    <p:spTree>
      <p:nvGrpSpPr>
        <p:cNvPr id="1" name=""/>
        <p:cNvGrpSpPr/>
        <p:nvPr/>
      </p:nvGrpSpPr>
      <p:grpSpPr>
        <a:xfrm>
          <a:off x="0" y="0"/>
          <a:ext cx="0" cy="0"/>
          <a:chOff x="0" y="0"/>
          <a:chExt cx="0" cy="0"/>
        </a:xfrm>
      </p:grpSpPr>
      <p:sp>
        <p:nvSpPr>
          <p:cNvPr id="12" name="Rectangle 1"/>
          <p:cNvSpPr>
            <a:spLocks noChangeArrowheads="1"/>
          </p:cNvSpPr>
          <p:nvPr userDrawn="1"/>
        </p:nvSpPr>
        <p:spPr bwMode="auto">
          <a:xfrm>
            <a:off x="0" y="0"/>
            <a:ext cx="43891200" cy="3291840"/>
          </a:xfrm>
          <a:prstGeom prst="rect">
            <a:avLst/>
          </a:prstGeom>
          <a:solidFill>
            <a:srgbClr val="F3901D"/>
          </a:solidFill>
          <a:ln w="9525">
            <a:noFill/>
            <a:round/>
            <a:headEnd/>
            <a:tailEnd/>
          </a:ln>
          <a:effectLst>
            <a:outerShdw blurRad="50800" dist="38100" dir="8100000" algn="tr" rotWithShape="0">
              <a:prstClr val="black">
                <a:alpha val="40000"/>
              </a:prstClr>
            </a:outerShdw>
          </a:effectLst>
        </p:spPr>
        <p:txBody>
          <a:bodyPr lIns="417992" tIns="208996" rIns="417992" bIns="208996"/>
          <a:lstStyle/>
          <a:p>
            <a:endParaRPr lang="en-US"/>
          </a:p>
        </p:txBody>
      </p:sp>
      <p:pic>
        <p:nvPicPr>
          <p:cNvPr id="13" name="Picture 67" descr="norc_logo_white.png"/>
          <p:cNvPicPr>
            <a:picLocks noChangeAspect="1"/>
          </p:cNvPicPr>
          <p:nvPr userDrawn="1"/>
        </p:nvPicPr>
        <p:blipFill>
          <a:blip r:embed="rId3" cstate="print"/>
          <a:srcRect t="18750" b="27995"/>
          <a:stretch>
            <a:fillRect/>
          </a:stretch>
        </p:blipFill>
        <p:spPr bwMode="auto">
          <a:xfrm>
            <a:off x="812800" y="609601"/>
            <a:ext cx="7924800" cy="25981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87" r:id="rId1"/>
  </p:sldLayoutIdLst>
  <p:timing>
    <p:tnLst>
      <p:par>
        <p:cTn id="1" dur="indefinite" restart="never" nodeType="tmRoot"/>
      </p:par>
    </p:tnLst>
  </p:timing>
  <p:hf sldNum="0" hdr="0" dt="0"/>
  <p:txStyles>
    <p:titleStyle>
      <a:lvl1pPr algn="l" rtl="0" eaLnBrk="1" fontAlgn="base" hangingPunct="1">
        <a:lnSpc>
          <a:spcPts val="16457"/>
        </a:lnSpc>
        <a:spcBef>
          <a:spcPct val="0"/>
        </a:spcBef>
        <a:spcAft>
          <a:spcPct val="0"/>
        </a:spcAft>
        <a:defRPr sz="14700">
          <a:solidFill>
            <a:schemeClr val="tx2"/>
          </a:solidFill>
          <a:latin typeface="+mj-lt"/>
          <a:ea typeface="+mj-ea"/>
          <a:cs typeface="ＭＳ Ｐゴシック" charset="0"/>
        </a:defRPr>
      </a:lvl1pPr>
      <a:lvl2pPr algn="l" rtl="0" eaLnBrk="1" fontAlgn="base" hangingPunct="1">
        <a:lnSpc>
          <a:spcPts val="16457"/>
        </a:lnSpc>
        <a:spcBef>
          <a:spcPct val="0"/>
        </a:spcBef>
        <a:spcAft>
          <a:spcPct val="0"/>
        </a:spcAft>
        <a:defRPr sz="14700">
          <a:solidFill>
            <a:schemeClr val="tx2"/>
          </a:solidFill>
          <a:latin typeface="Arial" charset="0"/>
          <a:ea typeface="ＭＳ Ｐゴシック" pitchFamily="-32" charset="-128"/>
          <a:cs typeface="ＭＳ Ｐゴシック" charset="0"/>
        </a:defRPr>
      </a:lvl2pPr>
      <a:lvl3pPr algn="l" rtl="0" eaLnBrk="1" fontAlgn="base" hangingPunct="1">
        <a:lnSpc>
          <a:spcPts val="16457"/>
        </a:lnSpc>
        <a:spcBef>
          <a:spcPct val="0"/>
        </a:spcBef>
        <a:spcAft>
          <a:spcPct val="0"/>
        </a:spcAft>
        <a:defRPr sz="14700">
          <a:solidFill>
            <a:schemeClr val="tx2"/>
          </a:solidFill>
          <a:latin typeface="Arial" charset="0"/>
          <a:ea typeface="ＭＳ Ｐゴシック" pitchFamily="-32" charset="-128"/>
          <a:cs typeface="ＭＳ Ｐゴシック" charset="0"/>
        </a:defRPr>
      </a:lvl3pPr>
      <a:lvl4pPr algn="l" rtl="0" eaLnBrk="1" fontAlgn="base" hangingPunct="1">
        <a:lnSpc>
          <a:spcPts val="16457"/>
        </a:lnSpc>
        <a:spcBef>
          <a:spcPct val="0"/>
        </a:spcBef>
        <a:spcAft>
          <a:spcPct val="0"/>
        </a:spcAft>
        <a:defRPr sz="14700">
          <a:solidFill>
            <a:schemeClr val="tx2"/>
          </a:solidFill>
          <a:latin typeface="Arial" charset="0"/>
          <a:ea typeface="ＭＳ Ｐゴシック" pitchFamily="-32" charset="-128"/>
          <a:cs typeface="ＭＳ Ｐゴシック" charset="0"/>
        </a:defRPr>
      </a:lvl4pPr>
      <a:lvl5pPr algn="l" rtl="0" eaLnBrk="1" fontAlgn="base" hangingPunct="1">
        <a:lnSpc>
          <a:spcPts val="16457"/>
        </a:lnSpc>
        <a:spcBef>
          <a:spcPct val="0"/>
        </a:spcBef>
        <a:spcAft>
          <a:spcPct val="0"/>
        </a:spcAft>
        <a:defRPr sz="14700">
          <a:solidFill>
            <a:schemeClr val="tx2"/>
          </a:solidFill>
          <a:latin typeface="Arial" charset="0"/>
          <a:ea typeface="ＭＳ Ｐゴシック" pitchFamily="-32" charset="-128"/>
          <a:cs typeface="ＭＳ Ｐゴシック" charset="0"/>
        </a:defRPr>
      </a:lvl5pPr>
      <a:lvl6pPr marL="2089961" algn="l" rtl="0" eaLnBrk="1" fontAlgn="base" hangingPunct="1">
        <a:spcBef>
          <a:spcPct val="0"/>
        </a:spcBef>
        <a:spcAft>
          <a:spcPct val="0"/>
        </a:spcAft>
        <a:defRPr sz="14700">
          <a:solidFill>
            <a:schemeClr val="tx2"/>
          </a:solidFill>
          <a:latin typeface="Arial" charset="0"/>
          <a:ea typeface="ＭＳ Ｐゴシック" pitchFamily="-32" charset="-128"/>
        </a:defRPr>
      </a:lvl6pPr>
      <a:lvl7pPr marL="4179922" algn="l" rtl="0" eaLnBrk="1" fontAlgn="base" hangingPunct="1">
        <a:spcBef>
          <a:spcPct val="0"/>
        </a:spcBef>
        <a:spcAft>
          <a:spcPct val="0"/>
        </a:spcAft>
        <a:defRPr sz="14700">
          <a:solidFill>
            <a:schemeClr val="tx2"/>
          </a:solidFill>
          <a:latin typeface="Arial" charset="0"/>
          <a:ea typeface="ＭＳ Ｐゴシック" pitchFamily="-32" charset="-128"/>
        </a:defRPr>
      </a:lvl7pPr>
      <a:lvl8pPr marL="6269885" algn="l" rtl="0" eaLnBrk="1" fontAlgn="base" hangingPunct="1">
        <a:spcBef>
          <a:spcPct val="0"/>
        </a:spcBef>
        <a:spcAft>
          <a:spcPct val="0"/>
        </a:spcAft>
        <a:defRPr sz="14700">
          <a:solidFill>
            <a:schemeClr val="tx2"/>
          </a:solidFill>
          <a:latin typeface="Arial" charset="0"/>
          <a:ea typeface="ＭＳ Ｐゴシック" pitchFamily="-32" charset="-128"/>
        </a:defRPr>
      </a:lvl8pPr>
      <a:lvl9pPr marL="8359846" algn="l" rtl="0" eaLnBrk="1" fontAlgn="base" hangingPunct="1">
        <a:spcBef>
          <a:spcPct val="0"/>
        </a:spcBef>
        <a:spcAft>
          <a:spcPct val="0"/>
        </a:spcAft>
        <a:defRPr sz="14700">
          <a:solidFill>
            <a:schemeClr val="tx2"/>
          </a:solidFill>
          <a:latin typeface="Arial" charset="0"/>
          <a:ea typeface="ＭＳ Ｐゴシック" pitchFamily="-32" charset="-128"/>
        </a:defRPr>
      </a:lvl9pPr>
    </p:titleStyle>
    <p:bodyStyle>
      <a:lvl1pPr marL="834535" indent="-834535" algn="l" rtl="0" eaLnBrk="1" fontAlgn="base" hangingPunct="1">
        <a:spcBef>
          <a:spcPct val="20000"/>
        </a:spcBef>
        <a:spcAft>
          <a:spcPct val="0"/>
        </a:spcAft>
        <a:buClr>
          <a:srgbClr val="F3901D"/>
        </a:buClr>
        <a:buFont typeface="Arial" pitchFamily="34" charset="0"/>
        <a:buChar char="•"/>
        <a:defRPr sz="12800">
          <a:solidFill>
            <a:srgbClr val="666666"/>
          </a:solidFill>
          <a:latin typeface="+mn-lt"/>
          <a:ea typeface="+mn-ea"/>
          <a:cs typeface="ＭＳ Ｐゴシック" charset="0"/>
        </a:defRPr>
      </a:lvl1pPr>
      <a:lvl2pPr marL="2924496" indent="-834535" algn="l" rtl="0" eaLnBrk="1" fontAlgn="base" hangingPunct="1">
        <a:spcBef>
          <a:spcPct val="20000"/>
        </a:spcBef>
        <a:spcAft>
          <a:spcPct val="0"/>
        </a:spcAft>
        <a:buFont typeface="Arial" pitchFamily="34" charset="0"/>
        <a:buChar char="•"/>
        <a:defRPr sz="10900">
          <a:solidFill>
            <a:srgbClr val="666666"/>
          </a:solidFill>
          <a:latin typeface="+mn-lt"/>
          <a:ea typeface="+mn-ea"/>
        </a:defRPr>
      </a:lvl2pPr>
      <a:lvl3pPr marL="5224904" indent="-1044981" algn="l" rtl="0" eaLnBrk="1" fontAlgn="base" hangingPunct="1">
        <a:spcBef>
          <a:spcPct val="20000"/>
        </a:spcBef>
        <a:spcAft>
          <a:spcPct val="0"/>
        </a:spcAft>
        <a:buClr>
          <a:srgbClr val="F3901D"/>
        </a:buClr>
        <a:buFont typeface="Arial" pitchFamily="34" charset="0"/>
        <a:buChar char="–"/>
        <a:defRPr>
          <a:solidFill>
            <a:srgbClr val="F3901D"/>
          </a:solidFill>
          <a:latin typeface="+mn-lt"/>
          <a:ea typeface="+mn-ea"/>
        </a:defRPr>
      </a:lvl3pPr>
      <a:lvl4pPr marL="7314865" indent="-1044981" algn="l" rtl="0" eaLnBrk="1" fontAlgn="base" hangingPunct="1">
        <a:spcBef>
          <a:spcPct val="20000"/>
        </a:spcBef>
        <a:spcAft>
          <a:spcPct val="0"/>
        </a:spcAft>
        <a:buChar char="–"/>
        <a:defRPr sz="6400" b="1">
          <a:solidFill>
            <a:srgbClr val="666666"/>
          </a:solidFill>
          <a:latin typeface="+mn-lt"/>
          <a:ea typeface="+mn-ea"/>
        </a:defRPr>
      </a:lvl4pPr>
      <a:lvl5pPr marL="8359846" algn="l" rtl="0" eaLnBrk="1" fontAlgn="base" hangingPunct="1">
        <a:spcBef>
          <a:spcPct val="20000"/>
        </a:spcBef>
        <a:spcAft>
          <a:spcPct val="0"/>
        </a:spcAft>
        <a:defRPr sz="6400">
          <a:solidFill>
            <a:srgbClr val="666666"/>
          </a:solidFill>
          <a:latin typeface="+mn-lt"/>
          <a:ea typeface="+mn-ea"/>
        </a:defRPr>
      </a:lvl5pPr>
      <a:lvl6pPr marL="11494787" indent="-1044981" algn="l" rtl="0" eaLnBrk="1" fontAlgn="base" hangingPunct="1">
        <a:spcBef>
          <a:spcPct val="20000"/>
        </a:spcBef>
        <a:spcAft>
          <a:spcPct val="0"/>
        </a:spcAft>
        <a:buChar char="»"/>
        <a:defRPr sz="10000">
          <a:solidFill>
            <a:srgbClr val="333333"/>
          </a:solidFill>
          <a:latin typeface="+mn-lt"/>
          <a:ea typeface="+mn-ea"/>
        </a:defRPr>
      </a:lvl6pPr>
      <a:lvl7pPr marL="13584748" indent="-1044981" algn="l" rtl="0" eaLnBrk="1" fontAlgn="base" hangingPunct="1">
        <a:spcBef>
          <a:spcPct val="20000"/>
        </a:spcBef>
        <a:spcAft>
          <a:spcPct val="0"/>
        </a:spcAft>
        <a:buChar char="»"/>
        <a:defRPr sz="10000">
          <a:solidFill>
            <a:srgbClr val="333333"/>
          </a:solidFill>
          <a:latin typeface="+mn-lt"/>
          <a:ea typeface="+mn-ea"/>
        </a:defRPr>
      </a:lvl7pPr>
      <a:lvl8pPr marL="15674711" indent="-1044981" algn="l" rtl="0" eaLnBrk="1" fontAlgn="base" hangingPunct="1">
        <a:spcBef>
          <a:spcPct val="20000"/>
        </a:spcBef>
        <a:spcAft>
          <a:spcPct val="0"/>
        </a:spcAft>
        <a:buChar char="»"/>
        <a:defRPr sz="10000">
          <a:solidFill>
            <a:srgbClr val="333333"/>
          </a:solidFill>
          <a:latin typeface="+mn-lt"/>
          <a:ea typeface="+mn-ea"/>
        </a:defRPr>
      </a:lvl8pPr>
      <a:lvl9pPr marL="17764672" indent="-1044981" algn="l" rtl="0" eaLnBrk="1" fontAlgn="base" hangingPunct="1">
        <a:spcBef>
          <a:spcPct val="20000"/>
        </a:spcBef>
        <a:spcAft>
          <a:spcPct val="0"/>
        </a:spcAft>
        <a:buChar char="»"/>
        <a:defRPr sz="10000">
          <a:solidFill>
            <a:srgbClr val="333333"/>
          </a:solidFill>
          <a:latin typeface="+mn-lt"/>
          <a:ea typeface="+mn-ea"/>
        </a:defRPr>
      </a:lvl9pPr>
    </p:bodyStyle>
    <p:otherStyle>
      <a:defPPr>
        <a:defRPr lang="en-US"/>
      </a:defPPr>
      <a:lvl1pPr marL="0" algn="l" defTabSz="4179922" rtl="0" eaLnBrk="1" latinLnBrk="0" hangingPunct="1">
        <a:defRPr sz="8300" kern="1200">
          <a:solidFill>
            <a:schemeClr val="tx1"/>
          </a:solidFill>
          <a:latin typeface="+mn-lt"/>
          <a:ea typeface="+mn-ea"/>
          <a:cs typeface="+mn-cs"/>
        </a:defRPr>
      </a:lvl1pPr>
      <a:lvl2pPr marL="2089961" algn="l" defTabSz="4179922" rtl="0" eaLnBrk="1" latinLnBrk="0" hangingPunct="1">
        <a:defRPr sz="8300" kern="1200">
          <a:solidFill>
            <a:schemeClr val="tx1"/>
          </a:solidFill>
          <a:latin typeface="+mn-lt"/>
          <a:ea typeface="+mn-ea"/>
          <a:cs typeface="+mn-cs"/>
        </a:defRPr>
      </a:lvl2pPr>
      <a:lvl3pPr marL="4179922" algn="l" defTabSz="4179922" rtl="0" eaLnBrk="1" latinLnBrk="0" hangingPunct="1">
        <a:defRPr sz="8300" kern="1200">
          <a:solidFill>
            <a:schemeClr val="tx1"/>
          </a:solidFill>
          <a:latin typeface="+mn-lt"/>
          <a:ea typeface="+mn-ea"/>
          <a:cs typeface="+mn-cs"/>
        </a:defRPr>
      </a:lvl3pPr>
      <a:lvl4pPr marL="6269885" algn="l" defTabSz="4179922" rtl="0" eaLnBrk="1" latinLnBrk="0" hangingPunct="1">
        <a:defRPr sz="8300" kern="1200">
          <a:solidFill>
            <a:schemeClr val="tx1"/>
          </a:solidFill>
          <a:latin typeface="+mn-lt"/>
          <a:ea typeface="+mn-ea"/>
          <a:cs typeface="+mn-cs"/>
        </a:defRPr>
      </a:lvl4pPr>
      <a:lvl5pPr marL="8359846" algn="l" defTabSz="4179922" rtl="0" eaLnBrk="1" latinLnBrk="0" hangingPunct="1">
        <a:defRPr sz="8300" kern="1200">
          <a:solidFill>
            <a:schemeClr val="tx1"/>
          </a:solidFill>
          <a:latin typeface="+mn-lt"/>
          <a:ea typeface="+mn-ea"/>
          <a:cs typeface="+mn-cs"/>
        </a:defRPr>
      </a:lvl5pPr>
      <a:lvl6pPr marL="10449807" algn="l" defTabSz="4179922" rtl="0" eaLnBrk="1" latinLnBrk="0" hangingPunct="1">
        <a:defRPr sz="8300" kern="1200">
          <a:solidFill>
            <a:schemeClr val="tx1"/>
          </a:solidFill>
          <a:latin typeface="+mn-lt"/>
          <a:ea typeface="+mn-ea"/>
          <a:cs typeface="+mn-cs"/>
        </a:defRPr>
      </a:lvl6pPr>
      <a:lvl7pPr marL="12539768" algn="l" defTabSz="4179922" rtl="0" eaLnBrk="1" latinLnBrk="0" hangingPunct="1">
        <a:defRPr sz="8300" kern="1200">
          <a:solidFill>
            <a:schemeClr val="tx1"/>
          </a:solidFill>
          <a:latin typeface="+mn-lt"/>
          <a:ea typeface="+mn-ea"/>
          <a:cs typeface="+mn-cs"/>
        </a:defRPr>
      </a:lvl7pPr>
      <a:lvl8pPr marL="14629729" algn="l" defTabSz="4179922" rtl="0" eaLnBrk="1" latinLnBrk="0" hangingPunct="1">
        <a:defRPr sz="8300" kern="1200">
          <a:solidFill>
            <a:schemeClr val="tx1"/>
          </a:solidFill>
          <a:latin typeface="+mn-lt"/>
          <a:ea typeface="+mn-ea"/>
          <a:cs typeface="+mn-cs"/>
        </a:defRPr>
      </a:lvl8pPr>
      <a:lvl9pPr marL="16719691" algn="l" defTabSz="4179922" rtl="0" eaLnBrk="1" latinLnBrk="0" hangingPunct="1">
        <a:defRPr sz="83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2">
            <a:alpha val="51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985" y="1172633"/>
            <a:ext cx="39501233" cy="4876800"/>
          </a:xfrm>
          <a:prstGeom prst="rect">
            <a:avLst/>
          </a:prstGeom>
        </p:spPr>
        <p:txBody>
          <a:bodyPr vert="horz" lIns="121917" tIns="60958" rIns="121917" bIns="60958"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985" y="6828367"/>
            <a:ext cx="39501233" cy="19310351"/>
          </a:xfrm>
          <a:prstGeom prst="rect">
            <a:avLst/>
          </a:prstGeom>
        </p:spPr>
        <p:txBody>
          <a:bodyPr vert="horz" lIns="121917" tIns="60958" rIns="121917" bIns="60958" rtlCol="0">
            <a:normAutofit/>
          </a:bodyPr>
          <a:lstStyle/>
          <a:p>
            <a:pPr lvl="0"/>
            <a:r>
              <a:rPr lang="en-US" dirty="0" smtClean="0"/>
              <a:t>Click </a:t>
            </a:r>
            <a:r>
              <a:rPr lang="en-US" dirty="0" err="1" smtClean="0"/>
              <a:t>tofdsaf</a:t>
            </a:r>
            <a:r>
              <a:rPr lang="en-US" dirty="0" smtClean="0"/>
              <a:t>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2194985" y="27120851"/>
            <a:ext cx="10240433" cy="1557867"/>
          </a:xfrm>
          <a:prstGeom prst="rect">
            <a:avLst/>
          </a:prstGeom>
        </p:spPr>
        <p:txBody>
          <a:bodyPr vert="horz" lIns="121917" tIns="60958" rIns="121917" bIns="60958" rtlCol="0" anchor="ctr"/>
          <a:lstStyle>
            <a:lvl1pPr algn="l">
              <a:defRPr sz="1600">
                <a:solidFill>
                  <a:schemeClr val="tx1">
                    <a:tint val="75000"/>
                  </a:schemeClr>
                </a:solidFill>
              </a:defRPr>
            </a:lvl1pPr>
          </a:lstStyle>
          <a:p>
            <a:fld id="{9464392E-F9DE-47AF-B8F0-954C42F8873B}" type="datetimeFigureOut">
              <a:rPr lang="en-US" smtClean="0"/>
              <a:pPr/>
              <a:t>5/26/2011</a:t>
            </a:fld>
            <a:endParaRPr lang="en-US"/>
          </a:p>
        </p:txBody>
      </p:sp>
      <p:sp>
        <p:nvSpPr>
          <p:cNvPr id="5" name="Footer Placeholder 4"/>
          <p:cNvSpPr>
            <a:spLocks noGrp="1"/>
          </p:cNvSpPr>
          <p:nvPr>
            <p:ph type="ftr" sz="quarter" idx="3"/>
          </p:nvPr>
        </p:nvSpPr>
        <p:spPr>
          <a:xfrm>
            <a:off x="14996585" y="27120851"/>
            <a:ext cx="13898033" cy="1557867"/>
          </a:xfrm>
          <a:prstGeom prst="rect">
            <a:avLst/>
          </a:prstGeom>
        </p:spPr>
        <p:txBody>
          <a:bodyPr vert="horz" lIns="121917" tIns="60958" rIns="121917" bIns="60958"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785" y="27120851"/>
            <a:ext cx="10240433" cy="1557867"/>
          </a:xfrm>
          <a:prstGeom prst="rect">
            <a:avLst/>
          </a:prstGeom>
        </p:spPr>
        <p:txBody>
          <a:bodyPr vert="horz" lIns="121917" tIns="60958" rIns="121917" bIns="60958" rtlCol="0" anchor="ctr"/>
          <a:lstStyle>
            <a:lvl1pPr algn="r">
              <a:defRPr sz="1600">
                <a:solidFill>
                  <a:schemeClr val="tx1">
                    <a:tint val="75000"/>
                  </a:schemeClr>
                </a:solidFill>
              </a:defRPr>
            </a:lvl1pPr>
          </a:lstStyle>
          <a:p>
            <a:fld id="{67653B79-3845-42C3-8F7E-F6D1E1E9A5B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ctr" defTabSz="1219170" rtl="0" eaLnBrk="1" latinLnBrk="0" hangingPunct="1">
        <a:spcBef>
          <a:spcPct val="0"/>
        </a:spcBef>
        <a:buNone/>
        <a:defRPr sz="5900"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itchFamily="34" charset="0"/>
        <a:buChar char="•"/>
        <a:defRPr sz="4300" kern="1200">
          <a:solidFill>
            <a:schemeClr val="tx1"/>
          </a:solidFill>
          <a:latin typeface="+mn-lt"/>
          <a:ea typeface="+mn-ea"/>
          <a:cs typeface="+mn-cs"/>
        </a:defRPr>
      </a:lvl1pPr>
      <a:lvl2pPr marL="990575" indent="-380990" algn="l" defTabSz="1219170" rtl="0" eaLnBrk="1" latinLnBrk="0" hangingPunct="1">
        <a:spcBef>
          <a:spcPct val="20000"/>
        </a:spcBef>
        <a:buFont typeface="Arial" pitchFamily="34" charset="0"/>
        <a:buChar char="–"/>
        <a:defRPr sz="3700" kern="1200">
          <a:solidFill>
            <a:schemeClr val="tx1"/>
          </a:solidFill>
          <a:latin typeface="+mn-lt"/>
          <a:ea typeface="+mn-ea"/>
          <a:cs typeface="+mn-cs"/>
        </a:defRPr>
      </a:lvl2pPr>
      <a:lvl3pPr marL="1523962" indent="-304792" algn="l" defTabSz="1219170"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itchFamily="34" charset="0"/>
        <a:buChar char="–"/>
        <a:defRPr sz="2700" kern="1200">
          <a:solidFill>
            <a:schemeClr val="tx1"/>
          </a:solidFill>
          <a:latin typeface="+mn-lt"/>
          <a:ea typeface="+mn-ea"/>
          <a:cs typeface="+mn-cs"/>
        </a:defRPr>
      </a:lvl4pPr>
      <a:lvl5pPr marL="2743131" indent="-304792" algn="l" defTabSz="1219170" rtl="0" eaLnBrk="1" latinLnBrk="0" hangingPunct="1">
        <a:spcBef>
          <a:spcPct val="20000"/>
        </a:spcBef>
        <a:buFont typeface="Arial" pitchFamily="34" charset="0"/>
        <a:buChar char="»"/>
        <a:defRPr sz="2700"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jpeg"/><Relationship Id="rId13" Type="http://schemas.microsoft.com/office/2007/relationships/hdphoto" Target="../media/hdphoto4.wdp"/><Relationship Id="rId18" Type="http://schemas.microsoft.com/office/2007/relationships/hdphoto" Target="../media/hdphoto6.wdp"/><Relationship Id="rId3" Type="http://schemas.openxmlformats.org/officeDocument/2006/relationships/hyperlink" Target="http://pewsocialtrends.org/2008/12/17/who-moves-who-stays-put-wheres-home" TargetMode="External"/><Relationship Id="rId21" Type="http://schemas.openxmlformats.org/officeDocument/2006/relationships/image" Target="../media/image10.emf"/><Relationship Id="rId7" Type="http://schemas.microsoft.com/office/2007/relationships/hdphoto" Target="../media/hdphoto1.wdp"/><Relationship Id="rId12" Type="http://schemas.openxmlformats.org/officeDocument/2006/relationships/image" Target="../media/image5.jpeg"/><Relationship Id="rId17" Type="http://schemas.openxmlformats.org/officeDocument/2006/relationships/image" Target="../media/image7.jpeg"/><Relationship Id="rId25" Type="http://schemas.openxmlformats.org/officeDocument/2006/relationships/image" Target="../media/image14.emf"/><Relationship Id="rId2" Type="http://schemas.openxmlformats.org/officeDocument/2006/relationships/notesSlide" Target="../notesSlides/notesSlide1.xml"/><Relationship Id="rId16" Type="http://schemas.openxmlformats.org/officeDocument/2006/relationships/hyperlink" Target="mailto:Bachtell-Kate@norc.org" TargetMode="External"/><Relationship Id="rId20" Type="http://schemas.openxmlformats.org/officeDocument/2006/relationships/image" Target="../media/image9.png"/><Relationship Id="rId1" Type="http://schemas.openxmlformats.org/officeDocument/2006/relationships/slideLayout" Target="../slideLayouts/slideLayout1.xml"/><Relationship Id="rId6" Type="http://schemas.openxmlformats.org/officeDocument/2006/relationships/image" Target="../media/image2.jpeg"/><Relationship Id="rId11" Type="http://schemas.microsoft.com/office/2007/relationships/hdphoto" Target="../media/hdphoto3.wdp"/><Relationship Id="rId24" Type="http://schemas.openxmlformats.org/officeDocument/2006/relationships/image" Target="../media/image13.emf"/><Relationship Id="rId5" Type="http://schemas.openxmlformats.org/officeDocument/2006/relationships/hyperlink" Target="http://mcstudy.norc.org/" TargetMode="External"/><Relationship Id="rId15" Type="http://schemas.microsoft.com/office/2007/relationships/hdphoto" Target="../media/hdphoto5.wdp"/><Relationship Id="rId23" Type="http://schemas.openxmlformats.org/officeDocument/2006/relationships/image" Target="../media/image12.emf"/><Relationship Id="rId10" Type="http://schemas.openxmlformats.org/officeDocument/2006/relationships/image" Target="../media/image4.jpeg"/><Relationship Id="rId19" Type="http://schemas.openxmlformats.org/officeDocument/2006/relationships/image" Target="../media/image8.png"/><Relationship Id="rId4" Type="http://schemas.openxmlformats.org/officeDocument/2006/relationships/hyperlink" Target="http://www.brookings.edu/metro" TargetMode="External"/><Relationship Id="rId9" Type="http://schemas.microsoft.com/office/2007/relationships/hdphoto" Target="../media/hdphoto2.wdp"/><Relationship Id="rId14" Type="http://schemas.openxmlformats.org/officeDocument/2006/relationships/image" Target="../media/image6.jpeg"/><Relationship Id="rId22" Type="http://schemas.openxmlformats.org/officeDocument/2006/relationships/image" Target="../media/image1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Rounded Rectangle 56"/>
          <p:cNvSpPr>
            <a:spLocks noChangeArrowheads="1"/>
          </p:cNvSpPr>
          <p:nvPr/>
        </p:nvSpPr>
        <p:spPr bwMode="auto">
          <a:xfrm>
            <a:off x="14249400" y="20269200"/>
            <a:ext cx="15544800" cy="8305800"/>
          </a:xfrm>
          <a:prstGeom prst="roundRect">
            <a:avLst>
              <a:gd name="adj" fmla="val 1912"/>
            </a:avLst>
          </a:prstGeom>
          <a:solidFill>
            <a:schemeClr val="bg1"/>
          </a:solidFill>
          <a:ln w="25400">
            <a:noFill/>
            <a:round/>
            <a:headEnd/>
            <a:tailEnd/>
          </a:ln>
          <a:effectLst>
            <a:outerShdw blurRad="50800" dist="38100" dir="2700000" algn="tl" rotWithShape="0">
              <a:schemeClr val="tx1">
                <a:alpha val="40000"/>
              </a:schemeClr>
            </a:outerShdw>
          </a:effectLst>
        </p:spPr>
        <p:txBody>
          <a:bodyPr lIns="121917" tIns="60958" rIns="121917" bIns="60958"/>
          <a:lstStyle/>
          <a:p>
            <a:pPr>
              <a:defRPr/>
            </a:pPr>
            <a:endParaRPr lang="en-US" b="1" dirty="0"/>
          </a:p>
        </p:txBody>
      </p:sp>
      <p:sp>
        <p:nvSpPr>
          <p:cNvPr id="2" name="Rounded Rectangle 1"/>
          <p:cNvSpPr>
            <a:spLocks noChangeArrowheads="1"/>
          </p:cNvSpPr>
          <p:nvPr/>
        </p:nvSpPr>
        <p:spPr bwMode="auto">
          <a:xfrm>
            <a:off x="1219200" y="4038601"/>
            <a:ext cx="11887200" cy="6934200"/>
          </a:xfrm>
          <a:prstGeom prst="roundRect">
            <a:avLst>
              <a:gd name="adj" fmla="val 1912"/>
            </a:avLst>
          </a:prstGeom>
          <a:solidFill>
            <a:schemeClr val="bg1"/>
          </a:solidFill>
          <a:ln w="25400">
            <a:noFill/>
            <a:round/>
            <a:headEnd/>
            <a:tailEnd/>
          </a:ln>
          <a:effectLst>
            <a:outerShdw blurRad="50800" dist="38100" dir="2700000" algn="tl" rotWithShape="0">
              <a:schemeClr val="tx1">
                <a:alpha val="40000"/>
              </a:schemeClr>
            </a:outerShdw>
          </a:effectLst>
        </p:spPr>
        <p:txBody>
          <a:bodyPr lIns="121917" tIns="60958" rIns="121917" bIns="60958"/>
          <a:lstStyle/>
          <a:p>
            <a:pPr algn="ctr">
              <a:defRPr/>
            </a:pPr>
            <a:endParaRPr lang="en-US" b="1" dirty="0"/>
          </a:p>
        </p:txBody>
      </p:sp>
      <p:sp>
        <p:nvSpPr>
          <p:cNvPr id="3" name="Rectangle 56"/>
          <p:cNvSpPr>
            <a:spLocks noChangeArrowheads="1"/>
          </p:cNvSpPr>
          <p:nvPr/>
        </p:nvSpPr>
        <p:spPr bwMode="auto">
          <a:xfrm>
            <a:off x="1219200" y="4978401"/>
            <a:ext cx="11887200" cy="5986242"/>
          </a:xfrm>
          <a:prstGeom prst="rect">
            <a:avLst/>
          </a:prstGeom>
          <a:noFill/>
          <a:ln w="9525">
            <a:noFill/>
            <a:miter lim="800000"/>
            <a:headEnd/>
            <a:tailEnd/>
          </a:ln>
        </p:spPr>
        <p:txBody>
          <a:bodyPr wrap="square" lIns="365751" tIns="487668" rIns="365751" bIns="0">
            <a:spAutoFit/>
          </a:bodyPr>
          <a:lstStyle/>
          <a:p>
            <a:r>
              <a:rPr lang="en-US" sz="2100" dirty="0" smtClean="0"/>
              <a:t>Research involving diverse and special populations brings challenges for producing evidence-based estimates of mobility. Accurate predictions of mobility between collection periods are necessary in planning longitudinal surveys, as mobility influences survey costs. Data derived from five sites studied as part of the </a:t>
            </a:r>
            <a:r>
              <a:rPr lang="en-US" sz="2100" i="1" dirty="0" smtClean="0"/>
              <a:t>Making Connections </a:t>
            </a:r>
            <a:r>
              <a:rPr lang="en-US" sz="2100" dirty="0" smtClean="0"/>
              <a:t>Survey</a:t>
            </a:r>
            <a:r>
              <a:rPr lang="en-US" sz="2100" i="1" dirty="0" smtClean="0"/>
              <a:t>, </a:t>
            </a:r>
            <a:r>
              <a:rPr lang="en-US" sz="2100" dirty="0" smtClean="0"/>
              <a:t>an evaluation of low-income communities in ten U.S. cities, reveal differences in residential mobility between sites.  In the present research we explore the geographic nature of these differences and examine factors which may influence them, including household and neighborhood characteristics.  We present five </a:t>
            </a:r>
            <a:r>
              <a:rPr lang="en-US" sz="2100" i="1" dirty="0" smtClean="0"/>
              <a:t>Making Connections</a:t>
            </a:r>
            <a:r>
              <a:rPr lang="en-US" sz="2100" dirty="0" smtClean="0"/>
              <a:t> sites as case studies of mobility among special populations (i.e. those living in poverty) that may experience macro-level factors in ways unlike those observed in the general population. We will compare data from the </a:t>
            </a:r>
            <a:r>
              <a:rPr lang="en-US" sz="2100" i="1" dirty="0" smtClean="0"/>
              <a:t>Making Connections </a:t>
            </a:r>
            <a:r>
              <a:rPr lang="en-US" sz="2100" dirty="0" smtClean="0"/>
              <a:t>Survey to data collected through the American Community Survey (ACS) to explain differences in mobility across sites, and to consider the varied “lessons” offered by the two sources.  These comparisons will provide a basis for logistic regression models predicting residential mobility among survey participants and may inform future attempts to anticipate movement among economically disadvantaged populations.</a:t>
            </a:r>
          </a:p>
          <a:p>
            <a:endParaRPr lang="en-US" sz="2100" b="1" dirty="0" smtClean="0"/>
          </a:p>
          <a:p>
            <a:pPr defTabSz="1219170">
              <a:defRPr/>
            </a:pPr>
            <a:endParaRPr lang="en-US" sz="2100" dirty="0" smtClean="0">
              <a:latin typeface="+mn-lt"/>
            </a:endParaRPr>
          </a:p>
        </p:txBody>
      </p:sp>
      <p:sp>
        <p:nvSpPr>
          <p:cNvPr id="4" name="Rectangle 4"/>
          <p:cNvSpPr>
            <a:spLocks noChangeArrowheads="1"/>
          </p:cNvSpPr>
          <p:nvPr/>
        </p:nvSpPr>
        <p:spPr bwMode="auto">
          <a:xfrm>
            <a:off x="1219200" y="4038600"/>
            <a:ext cx="11887200" cy="711200"/>
          </a:xfrm>
          <a:prstGeom prst="round2SameRect">
            <a:avLst/>
          </a:prstGeom>
          <a:solidFill>
            <a:schemeClr val="accent2"/>
          </a:solidFill>
          <a:ln w="9525">
            <a:noFill/>
            <a:miter lim="800000"/>
            <a:headEnd/>
            <a:tailEnd/>
          </a:ln>
        </p:spPr>
        <p:txBody>
          <a:bodyPr lIns="274313" tIns="137157" rIns="274313" bIns="137157" anchor="ctr"/>
          <a:lstStyle/>
          <a:p>
            <a:pPr algn="ctr">
              <a:defRPr/>
            </a:pPr>
            <a:r>
              <a:rPr lang="en-US" sz="4300" b="1" dirty="0" smtClean="0">
                <a:solidFill>
                  <a:schemeClr val="bg1"/>
                </a:solidFill>
                <a:latin typeface="+mj-lt"/>
              </a:rPr>
              <a:t>ABSTRACT</a:t>
            </a:r>
            <a:endParaRPr lang="en-US" sz="4300" b="1" dirty="0">
              <a:solidFill>
                <a:schemeClr val="bg1"/>
              </a:solidFill>
              <a:latin typeface="+mj-lt"/>
            </a:endParaRPr>
          </a:p>
        </p:txBody>
      </p:sp>
      <p:sp>
        <p:nvSpPr>
          <p:cNvPr id="6" name="Rounded Rectangle 5"/>
          <p:cNvSpPr>
            <a:spLocks noChangeArrowheads="1"/>
          </p:cNvSpPr>
          <p:nvPr/>
        </p:nvSpPr>
        <p:spPr bwMode="auto">
          <a:xfrm>
            <a:off x="14249400" y="4052002"/>
            <a:ext cx="15544800" cy="15554960"/>
          </a:xfrm>
          <a:prstGeom prst="roundRect">
            <a:avLst>
              <a:gd name="adj" fmla="val 1912"/>
            </a:avLst>
          </a:prstGeom>
          <a:solidFill>
            <a:schemeClr val="bg1"/>
          </a:solidFill>
          <a:ln w="25400">
            <a:noFill/>
            <a:round/>
            <a:headEnd/>
            <a:tailEnd/>
          </a:ln>
          <a:effectLst>
            <a:outerShdw blurRad="50800" dist="38100" dir="2700000" algn="tl" rotWithShape="0">
              <a:schemeClr val="tx1">
                <a:alpha val="40000"/>
              </a:schemeClr>
            </a:outerShdw>
          </a:effectLst>
        </p:spPr>
        <p:txBody>
          <a:bodyPr lIns="121917" tIns="60958" rIns="121917" bIns="60958"/>
          <a:lstStyle/>
          <a:p>
            <a:pPr algn="ctr">
              <a:defRPr/>
            </a:pPr>
            <a:endParaRPr lang="en-US" b="1" dirty="0"/>
          </a:p>
        </p:txBody>
      </p:sp>
      <p:sp>
        <p:nvSpPr>
          <p:cNvPr id="8" name="Rectangle 4"/>
          <p:cNvSpPr>
            <a:spLocks noChangeArrowheads="1"/>
          </p:cNvSpPr>
          <p:nvPr/>
        </p:nvSpPr>
        <p:spPr bwMode="auto">
          <a:xfrm>
            <a:off x="14249400" y="4038600"/>
            <a:ext cx="15544800" cy="762000"/>
          </a:xfrm>
          <a:prstGeom prst="round2SameRect">
            <a:avLst/>
          </a:prstGeom>
          <a:solidFill>
            <a:schemeClr val="accent2"/>
          </a:solidFill>
          <a:ln w="9525">
            <a:noFill/>
            <a:miter lim="800000"/>
            <a:headEnd/>
            <a:tailEnd/>
          </a:ln>
        </p:spPr>
        <p:txBody>
          <a:bodyPr lIns="274313" tIns="137157" rIns="274313" bIns="137157" anchor="ctr"/>
          <a:lstStyle/>
          <a:p>
            <a:pPr algn="ctr" defTabSz="6271527">
              <a:defRPr/>
            </a:pPr>
            <a:r>
              <a:rPr lang="en-US" sz="3700" b="1" dirty="0" smtClean="0">
                <a:solidFill>
                  <a:schemeClr val="bg1"/>
                </a:solidFill>
                <a:latin typeface="+mj-lt"/>
              </a:rPr>
              <a:t>SITE DEMOGRAPHIC PROFILES AND REPORTED MOVES</a:t>
            </a:r>
            <a:endParaRPr lang="en-US" sz="3700" b="1" dirty="0">
              <a:solidFill>
                <a:schemeClr val="bg1"/>
              </a:solidFill>
              <a:latin typeface="+mj-lt"/>
            </a:endParaRPr>
          </a:p>
        </p:txBody>
      </p:sp>
      <p:sp>
        <p:nvSpPr>
          <p:cNvPr id="9" name="Rounded Rectangle 8"/>
          <p:cNvSpPr>
            <a:spLocks noChangeArrowheads="1"/>
          </p:cNvSpPr>
          <p:nvPr/>
        </p:nvSpPr>
        <p:spPr bwMode="auto">
          <a:xfrm>
            <a:off x="30708600" y="4038600"/>
            <a:ext cx="11944350" cy="10896600"/>
          </a:xfrm>
          <a:prstGeom prst="roundRect">
            <a:avLst>
              <a:gd name="adj" fmla="val 1912"/>
            </a:avLst>
          </a:prstGeom>
          <a:solidFill>
            <a:schemeClr val="bg1"/>
          </a:solidFill>
          <a:ln w="25400">
            <a:noFill/>
            <a:round/>
            <a:headEnd/>
            <a:tailEnd/>
          </a:ln>
          <a:effectLst>
            <a:outerShdw blurRad="50800" dist="38100" dir="2700000" algn="tl" rotWithShape="0">
              <a:schemeClr val="tx1">
                <a:alpha val="40000"/>
              </a:schemeClr>
            </a:outerShdw>
          </a:effectLst>
        </p:spPr>
        <p:txBody>
          <a:bodyPr lIns="121917" tIns="60958" rIns="121917" bIns="60958"/>
          <a:lstStyle/>
          <a:p>
            <a:pPr algn="ctr">
              <a:defRPr/>
            </a:pPr>
            <a:endParaRPr lang="en-US" b="1" dirty="0"/>
          </a:p>
        </p:txBody>
      </p:sp>
      <p:sp>
        <p:nvSpPr>
          <p:cNvPr id="10" name="Rectangle 56"/>
          <p:cNvSpPr>
            <a:spLocks noChangeArrowheads="1"/>
          </p:cNvSpPr>
          <p:nvPr/>
        </p:nvSpPr>
        <p:spPr bwMode="auto">
          <a:xfrm>
            <a:off x="30937200" y="4648200"/>
            <a:ext cx="11887200" cy="11003000"/>
          </a:xfrm>
          <a:prstGeom prst="rect">
            <a:avLst/>
          </a:prstGeom>
          <a:noFill/>
          <a:ln w="9525">
            <a:noFill/>
            <a:miter lim="800000"/>
            <a:headEnd/>
            <a:tailEnd/>
          </a:ln>
        </p:spPr>
        <p:txBody>
          <a:bodyPr wrap="square" lIns="365751" tIns="487668" rIns="365751" bIns="0">
            <a:spAutoFit/>
          </a:bodyPr>
          <a:lstStyle/>
          <a:p>
            <a:pPr>
              <a:defRPr/>
            </a:pPr>
            <a:r>
              <a:rPr lang="en-US" sz="2000" b="1" dirty="0" smtClean="0"/>
              <a:t>Summary of Results</a:t>
            </a:r>
          </a:p>
          <a:p>
            <a:pPr marL="231775" lvl="0" indent="-231775">
              <a:buFont typeface="Arial" pitchFamily="34" charset="0"/>
              <a:buChar char="•"/>
            </a:pPr>
            <a:r>
              <a:rPr lang="en-US" sz="2000" dirty="0" smtClean="0"/>
              <a:t>Rates of mobility are highest in Denver.  Denver respondents were consistently more likely to report one, two, or three or more moves during the past three years than respondents in other sites.  Denver is clearly the highest educated site with an estimated 27% of the population being college-educated. Also influential here is the lower rates of home ownership. </a:t>
            </a:r>
          </a:p>
          <a:p>
            <a:pPr marL="231775" lvl="0" indent="-231775">
              <a:buFont typeface="Arial" pitchFamily="34" charset="0"/>
              <a:buChar char="•"/>
            </a:pPr>
            <a:r>
              <a:rPr lang="en-US" sz="2000" dirty="0" smtClean="0"/>
              <a:t>Rates of mobility are lowest in San Antonio. This site has the highest rate of home ownership. Here the population is distinct in that it is largely Hispanic and U.S.-born. Despite the proximity of San Antonio to Mexico, transnational migration was rarely reported (less than 1% of moves).</a:t>
            </a:r>
          </a:p>
          <a:p>
            <a:pPr marL="231775" lvl="0" indent="-231775">
              <a:buFont typeface="Arial" pitchFamily="34" charset="0"/>
              <a:buChar char="•"/>
            </a:pPr>
            <a:r>
              <a:rPr lang="en-US" sz="2000" dirty="0" smtClean="0"/>
              <a:t>Among the sites with similar levels of mobility (Des Moines, Indianapolis, and White Center), White Center has more college-educated persons. This may help explain the higher rate of cross-continental mobility observed in White Center and Denver. </a:t>
            </a:r>
          </a:p>
          <a:p>
            <a:pPr marL="231775" lvl="0" indent="-231775">
              <a:buFont typeface="Arial" pitchFamily="34" charset="0"/>
              <a:buChar char="•"/>
            </a:pPr>
            <a:endParaRPr lang="en-US" sz="2000" dirty="0" smtClean="0"/>
          </a:p>
          <a:p>
            <a:pPr marL="231775" lvl="0" indent="-231775"/>
            <a:r>
              <a:rPr lang="en-US" sz="2000" b="1" dirty="0" smtClean="0"/>
              <a:t>Limitations</a:t>
            </a:r>
          </a:p>
          <a:p>
            <a:pPr marL="231775" lvl="0" indent="-231775">
              <a:buFont typeface="Arial" pitchFamily="34" charset="0"/>
              <a:buChar char="•"/>
            </a:pPr>
            <a:r>
              <a:rPr lang="en-US" sz="2000" dirty="0" smtClean="0"/>
              <a:t>These five sites are not representative of poor urban communities nationwide.</a:t>
            </a:r>
          </a:p>
          <a:p>
            <a:pPr marL="231775" lvl="0" indent="-231775">
              <a:buFont typeface="Arial" pitchFamily="34" charset="0"/>
              <a:buChar char="•"/>
            </a:pPr>
            <a:r>
              <a:rPr lang="en-US" sz="2000" dirty="0" smtClean="0"/>
              <a:t>Multivariate logistic regression modeling is necessary to evaluate the impact of community factors (especially labor force participation, education, and homeownership) when controlling for demographic and financial characteristics at the household level.  This is the next step in our research.</a:t>
            </a:r>
          </a:p>
          <a:p>
            <a:pPr marL="231775" lvl="0" indent="-231775">
              <a:buFont typeface="Arial" pitchFamily="34" charset="0"/>
              <a:buChar char="•"/>
            </a:pPr>
            <a:endParaRPr lang="en-US" sz="2000" dirty="0" smtClean="0"/>
          </a:p>
          <a:p>
            <a:pPr marL="231775" lvl="0" indent="-231775"/>
            <a:r>
              <a:rPr lang="en-US" sz="2000" b="1" dirty="0" smtClean="0"/>
              <a:t>Conclusions</a:t>
            </a:r>
          </a:p>
          <a:p>
            <a:pPr marL="231775" indent="-231775">
              <a:buFont typeface="Arial" pitchFamily="34" charset="0"/>
              <a:buChar char="•"/>
            </a:pPr>
            <a:r>
              <a:rPr lang="en-US" sz="2000" dirty="0" smtClean="0"/>
              <a:t>Despite a large body of research on mobility, predicting residential mobility is a difficult and complex activity, particularly when dealing with special populations.</a:t>
            </a:r>
          </a:p>
          <a:p>
            <a:pPr marL="231775" indent="-231775">
              <a:buFont typeface="Arial" pitchFamily="34" charset="0"/>
              <a:buChar char="•"/>
            </a:pPr>
            <a:r>
              <a:rPr lang="en-US" sz="2000" dirty="0" smtClean="0"/>
              <a:t>We observe marked variation in the spatial distribution and distance of moves across sites.  Denver and San Antonio respondents have patterns of mobility that mirror trends observed in the ACS data.</a:t>
            </a:r>
          </a:p>
          <a:p>
            <a:pPr marL="231775" indent="-231775">
              <a:buFont typeface="Arial" pitchFamily="34" charset="0"/>
              <a:buChar char="•"/>
            </a:pPr>
            <a:r>
              <a:rPr lang="en-US" sz="2000" dirty="0" smtClean="0"/>
              <a:t>White Center emerges as an anomaly among the three sites with intermediate rates of mobility.  It  has a very large concentration of Asian, Hispanic, and foreign-born residents (15%,19%, and 26% respectively), mid-to-high education levels (15% of residents have a college degree), and strong employment figures.  That 34% of the community population speaks a language other than English at home suggests that ethnic enclaves may exert a strong influence on mobility in White Center.</a:t>
            </a:r>
          </a:p>
          <a:p>
            <a:pPr marL="231775" indent="-231775"/>
            <a:endParaRPr lang="en-US" sz="2100" dirty="0" smtClean="0"/>
          </a:p>
          <a:p>
            <a:pPr marL="231775" indent="-231775"/>
            <a:endParaRPr lang="en-US" sz="2100" dirty="0" smtClean="0"/>
          </a:p>
          <a:p>
            <a:pPr>
              <a:defRPr/>
            </a:pPr>
            <a:endParaRPr lang="en-US" sz="2100" i="1" dirty="0" smtClean="0"/>
          </a:p>
        </p:txBody>
      </p:sp>
      <p:sp>
        <p:nvSpPr>
          <p:cNvPr id="11" name="Rectangle 4"/>
          <p:cNvSpPr>
            <a:spLocks noChangeArrowheads="1"/>
          </p:cNvSpPr>
          <p:nvPr/>
        </p:nvSpPr>
        <p:spPr bwMode="auto">
          <a:xfrm>
            <a:off x="30708600" y="4038600"/>
            <a:ext cx="11966448" cy="762000"/>
          </a:xfrm>
          <a:prstGeom prst="round2SameRect">
            <a:avLst>
              <a:gd name="adj1" fmla="val 16667"/>
              <a:gd name="adj2" fmla="val 0"/>
            </a:avLst>
          </a:prstGeom>
          <a:solidFill>
            <a:schemeClr val="accent2"/>
          </a:solidFill>
          <a:ln w="9525">
            <a:noFill/>
            <a:miter lim="800000"/>
            <a:headEnd/>
            <a:tailEnd/>
          </a:ln>
        </p:spPr>
        <p:txBody>
          <a:bodyPr lIns="274313" tIns="137157" rIns="274313" bIns="137157" anchor="ctr"/>
          <a:lstStyle/>
          <a:p>
            <a:pPr algn="ctr" defTabSz="6271527">
              <a:defRPr/>
            </a:pPr>
            <a:r>
              <a:rPr lang="en-US" sz="4300" b="1" dirty="0" smtClean="0">
                <a:solidFill>
                  <a:schemeClr val="bg1"/>
                </a:solidFill>
                <a:cs typeface="Arial" pitchFamily="34" charset="0"/>
              </a:rPr>
              <a:t>RESULTS AND DISCUSSION</a:t>
            </a:r>
            <a:endParaRPr lang="en-US" sz="4000" b="1" dirty="0">
              <a:solidFill>
                <a:schemeClr val="bg1"/>
              </a:solidFill>
              <a:latin typeface="+mj-lt"/>
            </a:endParaRPr>
          </a:p>
        </p:txBody>
      </p:sp>
      <p:sp>
        <p:nvSpPr>
          <p:cNvPr id="44" name="Rounded Rectangle 43"/>
          <p:cNvSpPr>
            <a:spLocks noChangeArrowheads="1"/>
          </p:cNvSpPr>
          <p:nvPr/>
        </p:nvSpPr>
        <p:spPr bwMode="auto">
          <a:xfrm>
            <a:off x="30784800" y="15468600"/>
            <a:ext cx="11887200" cy="8305800"/>
          </a:xfrm>
          <a:prstGeom prst="roundRect">
            <a:avLst>
              <a:gd name="adj" fmla="val 1912"/>
            </a:avLst>
          </a:prstGeom>
          <a:solidFill>
            <a:schemeClr val="bg1"/>
          </a:solidFill>
          <a:ln w="25400">
            <a:noFill/>
            <a:round/>
            <a:headEnd/>
            <a:tailEnd/>
          </a:ln>
          <a:effectLst>
            <a:outerShdw blurRad="50800" dist="38100" dir="2700000" algn="tl" rotWithShape="0">
              <a:schemeClr val="tx1">
                <a:alpha val="40000"/>
              </a:schemeClr>
            </a:outerShdw>
          </a:effectLst>
        </p:spPr>
        <p:txBody>
          <a:bodyPr lIns="121917" tIns="60958" rIns="121917" bIns="60958"/>
          <a:lstStyle/>
          <a:p>
            <a:pPr algn="ctr">
              <a:defRPr/>
            </a:pPr>
            <a:endParaRPr lang="en-US" b="1" dirty="0"/>
          </a:p>
        </p:txBody>
      </p:sp>
      <p:sp>
        <p:nvSpPr>
          <p:cNvPr id="45" name="Rectangle 56"/>
          <p:cNvSpPr>
            <a:spLocks noChangeArrowheads="1"/>
          </p:cNvSpPr>
          <p:nvPr/>
        </p:nvSpPr>
        <p:spPr bwMode="auto">
          <a:xfrm>
            <a:off x="30784800" y="15925800"/>
            <a:ext cx="11887200" cy="8248400"/>
          </a:xfrm>
          <a:prstGeom prst="rect">
            <a:avLst/>
          </a:prstGeom>
          <a:noFill/>
          <a:ln w="9525">
            <a:noFill/>
            <a:miter lim="800000"/>
            <a:headEnd/>
            <a:tailEnd/>
          </a:ln>
        </p:spPr>
        <p:txBody>
          <a:bodyPr wrap="square" lIns="365751" tIns="487668" rIns="365751" bIns="0">
            <a:spAutoFit/>
          </a:bodyPr>
          <a:lstStyle/>
          <a:p>
            <a:r>
              <a:rPr lang="en-US" sz="1950" dirty="0" smtClean="0">
                <a:cs typeface="Arial" pitchFamily="34" charset="0"/>
              </a:rPr>
              <a:t>Bolan, Marc.  May 1997.  “The Mobility Experience and Neighborhood Attachment.”  </a:t>
            </a:r>
            <a:r>
              <a:rPr lang="en-US" sz="1950" i="1" dirty="0" smtClean="0">
                <a:cs typeface="Arial" pitchFamily="34" charset="0"/>
              </a:rPr>
              <a:t>Demography </a:t>
            </a:r>
            <a:r>
              <a:rPr lang="en-US" sz="1950" dirty="0" smtClean="0">
                <a:cs typeface="Arial" pitchFamily="34" charset="0"/>
              </a:rPr>
              <a:t>34(2): pp. 225-237.</a:t>
            </a:r>
          </a:p>
          <a:p>
            <a:r>
              <a:rPr lang="en-US" sz="1950" dirty="0" smtClean="0">
                <a:cs typeface="Arial" pitchFamily="34" charset="0"/>
              </a:rPr>
              <a:t> </a:t>
            </a:r>
          </a:p>
          <a:p>
            <a:r>
              <a:rPr lang="en-US" sz="1950" dirty="0" smtClean="0">
                <a:cs typeface="Arial" pitchFamily="34" charset="0"/>
              </a:rPr>
              <a:t>Cohn, </a:t>
            </a:r>
            <a:r>
              <a:rPr lang="en-US" sz="1950" dirty="0" err="1" smtClean="0">
                <a:cs typeface="Arial" pitchFamily="34" charset="0"/>
              </a:rPr>
              <a:t>D’Vera</a:t>
            </a:r>
            <a:r>
              <a:rPr lang="en-US" sz="1950" dirty="0" smtClean="0">
                <a:cs typeface="Arial" pitchFamily="34" charset="0"/>
              </a:rPr>
              <a:t> and Rich Morin.  29 December 2008.  “Who Moves?   Who Stays Put?  Where’s Home?”  </a:t>
            </a:r>
            <a:r>
              <a:rPr lang="en-US" sz="1950" i="1" dirty="0" smtClean="0">
                <a:cs typeface="Arial" pitchFamily="34" charset="0"/>
              </a:rPr>
              <a:t>Pew Research Center Social &amp; Demographic Trends.</a:t>
            </a:r>
            <a:r>
              <a:rPr lang="en-US" sz="1950" dirty="0" smtClean="0">
                <a:cs typeface="Arial" pitchFamily="34" charset="0"/>
              </a:rPr>
              <a:t>  Released 17 December 2008.  Available online at </a:t>
            </a:r>
            <a:r>
              <a:rPr lang="en-US" sz="1950" u="sng" dirty="0" smtClean="0">
                <a:cs typeface="Arial" pitchFamily="34" charset="0"/>
                <a:hlinkClick r:id="rId3"/>
              </a:rPr>
              <a:t>http://pewsocialtrends.org/2008/12/17/who-moves-who-stays-put-wheres-home</a:t>
            </a:r>
            <a:r>
              <a:rPr lang="en-US" sz="1950" dirty="0" smtClean="0">
                <a:cs typeface="Arial" pitchFamily="34" charset="0"/>
              </a:rPr>
              <a:t>.</a:t>
            </a:r>
          </a:p>
          <a:p>
            <a:r>
              <a:rPr lang="en-US" sz="1950" dirty="0" smtClean="0">
                <a:cs typeface="Arial" pitchFamily="34" charset="0"/>
              </a:rPr>
              <a:t> </a:t>
            </a:r>
          </a:p>
          <a:p>
            <a:r>
              <a:rPr lang="en-US" sz="1950" dirty="0" err="1" smtClean="0">
                <a:cs typeface="Arial" pitchFamily="34" charset="0"/>
              </a:rPr>
              <a:t>Coulton</a:t>
            </a:r>
            <a:r>
              <a:rPr lang="en-US" sz="1950" dirty="0" smtClean="0">
                <a:cs typeface="Arial" pitchFamily="34" charset="0"/>
              </a:rPr>
              <a:t>, Claudia; Theodos, Brett; and Margery Turner.  November 2009.  "Family Mobility and Neighborhood Change: New Evidence and Implications for Community Initiatives."  Report prepared for the Annie E. Casey Foundation by the Urban Institute.  Washington, D.C.</a:t>
            </a:r>
          </a:p>
          <a:p>
            <a:r>
              <a:rPr lang="en-US" sz="1950" dirty="0" smtClean="0">
                <a:cs typeface="Arial" pitchFamily="34" charset="0"/>
              </a:rPr>
              <a:t> </a:t>
            </a:r>
          </a:p>
          <a:p>
            <a:r>
              <a:rPr lang="en-US" sz="1950" dirty="0" smtClean="0">
                <a:cs typeface="Arial" pitchFamily="34" charset="0"/>
              </a:rPr>
              <a:t>Frey, William.  December 2009.  “The Great American Migration Slowdown:  Regional and Metropolitan Dimensions.”  Metropolitan Policy Program at Brookings.  Available online at </a:t>
            </a:r>
            <a:r>
              <a:rPr lang="en-US" sz="1950" u="sng" dirty="0" smtClean="0">
                <a:cs typeface="Arial" pitchFamily="34" charset="0"/>
                <a:hlinkClick r:id="rId4"/>
              </a:rPr>
              <a:t>www.brookings.edu/metro</a:t>
            </a:r>
            <a:r>
              <a:rPr lang="en-US" sz="1950" dirty="0" smtClean="0">
                <a:cs typeface="Arial" pitchFamily="34" charset="0"/>
              </a:rPr>
              <a:t>.</a:t>
            </a:r>
          </a:p>
          <a:p>
            <a:endParaRPr lang="en-US" sz="1950" dirty="0" smtClean="0">
              <a:cs typeface="Arial" pitchFamily="34" charset="0"/>
            </a:endParaRPr>
          </a:p>
          <a:p>
            <a:r>
              <a:rPr lang="en-US" sz="1950" dirty="0" smtClean="0">
                <a:cs typeface="Arial" pitchFamily="34" charset="0"/>
              </a:rPr>
              <a:t>South, Scott; Crowder, Kyle, and Katherine Trent.  December 1998.  “Children’s Residential Mobility and Neighborhood Environment following Parental Divorce and Remarriage.”  </a:t>
            </a:r>
            <a:r>
              <a:rPr lang="en-US" sz="1950" i="1" dirty="0" smtClean="0">
                <a:cs typeface="Arial" pitchFamily="34" charset="0"/>
              </a:rPr>
              <a:t>Social Forces</a:t>
            </a:r>
            <a:r>
              <a:rPr lang="en-US" sz="1950" dirty="0" smtClean="0">
                <a:cs typeface="Arial" pitchFamily="34" charset="0"/>
              </a:rPr>
              <a:t> 77(2): pp. 667-693.</a:t>
            </a:r>
          </a:p>
          <a:p>
            <a:endParaRPr lang="en-US" sz="1950" dirty="0" smtClean="0">
              <a:cs typeface="Arial" pitchFamily="34" charset="0"/>
            </a:endParaRPr>
          </a:p>
          <a:p>
            <a:r>
              <a:rPr lang="en-US" sz="1950" dirty="0" smtClean="0">
                <a:cs typeface="Arial" pitchFamily="34" charset="0"/>
              </a:rPr>
              <a:t>South, Scott and Kyle Crowder.  February 1998.  “Leaving the 'Hood: Residential Mobility between Black, White, and Integrated Neighborhoods.”  </a:t>
            </a:r>
            <a:r>
              <a:rPr lang="en-US" sz="1950" i="1" dirty="0" smtClean="0">
                <a:cs typeface="Arial" pitchFamily="34" charset="0"/>
              </a:rPr>
              <a:t>American Sociological Review</a:t>
            </a:r>
            <a:r>
              <a:rPr lang="en-US" sz="1950" dirty="0" smtClean="0">
                <a:cs typeface="Arial" pitchFamily="34" charset="0"/>
              </a:rPr>
              <a:t>  63(1): pp. 17-26.</a:t>
            </a:r>
          </a:p>
          <a:p>
            <a:endParaRPr lang="en-US" sz="1950" dirty="0" smtClean="0">
              <a:cs typeface="Arial" pitchFamily="34" charset="0"/>
            </a:endParaRPr>
          </a:p>
          <a:p>
            <a:r>
              <a:rPr lang="en-US" sz="1950" dirty="0" smtClean="0">
                <a:cs typeface="Arial" pitchFamily="34" charset="0"/>
              </a:rPr>
              <a:t>South, Scott and Kyle Crowder.  November 1998.  “Avenues and Barriers to Residential Mobility among Single Mothers.”  </a:t>
            </a:r>
            <a:r>
              <a:rPr lang="en-US" sz="1950" i="1" dirty="0" smtClean="0">
                <a:cs typeface="Arial" pitchFamily="34" charset="0"/>
              </a:rPr>
              <a:t>Journal of Marriage and Family</a:t>
            </a:r>
            <a:r>
              <a:rPr lang="en-US" sz="1950" dirty="0" smtClean="0">
                <a:cs typeface="Arial" pitchFamily="34" charset="0"/>
              </a:rPr>
              <a:t> 60(4): pp. 866-877.</a:t>
            </a:r>
          </a:p>
          <a:p>
            <a:endParaRPr lang="en-US" sz="2100" dirty="0" smtClean="0"/>
          </a:p>
        </p:txBody>
      </p:sp>
      <p:sp>
        <p:nvSpPr>
          <p:cNvPr id="46" name="Rectangle 4"/>
          <p:cNvSpPr>
            <a:spLocks noChangeArrowheads="1"/>
          </p:cNvSpPr>
          <p:nvPr/>
        </p:nvSpPr>
        <p:spPr bwMode="auto">
          <a:xfrm>
            <a:off x="30784800" y="15468600"/>
            <a:ext cx="11887200" cy="711200"/>
          </a:xfrm>
          <a:prstGeom prst="round2SameRect">
            <a:avLst/>
          </a:prstGeom>
          <a:solidFill>
            <a:schemeClr val="accent2"/>
          </a:solidFill>
          <a:ln w="9525">
            <a:noFill/>
            <a:miter lim="800000"/>
            <a:headEnd/>
            <a:tailEnd/>
          </a:ln>
        </p:spPr>
        <p:txBody>
          <a:bodyPr lIns="274313" tIns="137157" rIns="274313" bIns="137157" anchor="ctr"/>
          <a:lstStyle/>
          <a:p>
            <a:pPr algn="ctr" defTabSz="6271527">
              <a:defRPr/>
            </a:pPr>
            <a:r>
              <a:rPr lang="en-US" sz="4300" b="1" dirty="0" smtClean="0">
                <a:solidFill>
                  <a:schemeClr val="bg1"/>
                </a:solidFill>
                <a:latin typeface="+mj-lt"/>
              </a:rPr>
              <a:t>REFERENCES</a:t>
            </a:r>
            <a:endParaRPr lang="en-US" sz="4000" b="1" dirty="0">
              <a:solidFill>
                <a:schemeClr val="bg1"/>
              </a:solidFill>
              <a:latin typeface="+mj-lt"/>
            </a:endParaRPr>
          </a:p>
        </p:txBody>
      </p:sp>
      <p:sp>
        <p:nvSpPr>
          <p:cNvPr id="49" name="Rectangle 4"/>
          <p:cNvSpPr>
            <a:spLocks noChangeArrowheads="1"/>
          </p:cNvSpPr>
          <p:nvPr/>
        </p:nvSpPr>
        <p:spPr bwMode="auto">
          <a:xfrm>
            <a:off x="14249400" y="20269200"/>
            <a:ext cx="15544800" cy="711200"/>
          </a:xfrm>
          <a:prstGeom prst="round2SameRect">
            <a:avLst/>
          </a:prstGeom>
          <a:solidFill>
            <a:schemeClr val="accent2"/>
          </a:solidFill>
          <a:ln w="9525">
            <a:noFill/>
            <a:miter lim="800000"/>
            <a:headEnd/>
            <a:tailEnd/>
          </a:ln>
        </p:spPr>
        <p:txBody>
          <a:bodyPr lIns="274313" tIns="137157" rIns="274313" bIns="137157" anchor="ctr"/>
          <a:lstStyle/>
          <a:p>
            <a:pPr algn="ctr" defTabSz="6271527">
              <a:defRPr/>
            </a:pPr>
            <a:r>
              <a:rPr lang="en-US" sz="4300" b="1" dirty="0" smtClean="0">
                <a:solidFill>
                  <a:schemeClr val="bg1"/>
                </a:solidFill>
              </a:rPr>
              <a:t>SUMMARY OF DIFFERENCES ACROSS SITES</a:t>
            </a:r>
            <a:endParaRPr lang="en-US" sz="4300" b="1" dirty="0">
              <a:solidFill>
                <a:schemeClr val="bg1"/>
              </a:solidFill>
              <a:latin typeface="+mj-lt"/>
            </a:endParaRPr>
          </a:p>
        </p:txBody>
      </p:sp>
      <p:sp>
        <p:nvSpPr>
          <p:cNvPr id="51" name="Rectangle 56"/>
          <p:cNvSpPr>
            <a:spLocks noChangeArrowheads="1"/>
          </p:cNvSpPr>
          <p:nvPr/>
        </p:nvSpPr>
        <p:spPr bwMode="auto">
          <a:xfrm>
            <a:off x="14249400" y="25222200"/>
            <a:ext cx="15544800" cy="3077754"/>
          </a:xfrm>
          <a:prstGeom prst="rect">
            <a:avLst/>
          </a:prstGeom>
          <a:noFill/>
          <a:ln w="9525">
            <a:noFill/>
            <a:miter lim="800000"/>
            <a:headEnd/>
            <a:tailEnd/>
          </a:ln>
        </p:spPr>
        <p:txBody>
          <a:bodyPr wrap="square" lIns="365751" tIns="487668" rIns="365751" bIns="0">
            <a:spAutoFit/>
          </a:bodyPr>
          <a:lstStyle/>
          <a:p>
            <a:pPr>
              <a:defRPr/>
            </a:pPr>
            <a:r>
              <a:rPr lang="en-US" sz="2100" dirty="0" smtClean="0"/>
              <a:t>Interestingly, stability seems to be highest in San Antonio, the largest site in terms of neighborhood size. 63% of San Antonio respondents had not moved in the past three years, and among those who had moved, relocation from outside the county was extremely rare (2.4% versus 11.5% among all sites). Conversely, in Denver, the frequent movement among survey respondents is consistent with an ownership rate of under 40% in the community population - the lowest of </a:t>
            </a:r>
            <a:r>
              <a:rPr lang="en-US" sz="2100" smtClean="0"/>
              <a:t>the five </a:t>
            </a:r>
            <a:r>
              <a:rPr lang="en-US" sz="2100" dirty="0" smtClean="0"/>
              <a:t>sites. Among those respondents who moved three or more times during the past three years, Denver residents are noticeably more likely to have moved from outside of the county and Figure 2 reveals that Denver respondents had moved from all over the U.S. This cross-continental movement is also observed in White Center, where, like in Denver, labor force participation rates are high (68% and 67%, respectively, versus the national rate of 65% according to ACS 2005-2009 estimates).  </a:t>
            </a:r>
          </a:p>
        </p:txBody>
      </p:sp>
      <p:sp>
        <p:nvSpPr>
          <p:cNvPr id="53" name="Rounded Rectangle 52"/>
          <p:cNvSpPr>
            <a:spLocks noChangeArrowheads="1"/>
          </p:cNvSpPr>
          <p:nvPr/>
        </p:nvSpPr>
        <p:spPr bwMode="auto">
          <a:xfrm>
            <a:off x="1295400" y="11582400"/>
            <a:ext cx="11887200" cy="16967200"/>
          </a:xfrm>
          <a:prstGeom prst="roundRect">
            <a:avLst>
              <a:gd name="adj" fmla="val 1912"/>
            </a:avLst>
          </a:prstGeom>
          <a:solidFill>
            <a:schemeClr val="bg1"/>
          </a:solidFill>
          <a:ln w="25400">
            <a:noFill/>
            <a:round/>
            <a:headEnd/>
            <a:tailEnd/>
          </a:ln>
          <a:effectLst>
            <a:outerShdw blurRad="50800" dist="38100" dir="2700000" algn="tl" rotWithShape="0">
              <a:schemeClr val="tx1">
                <a:alpha val="40000"/>
              </a:schemeClr>
            </a:outerShdw>
          </a:effectLst>
        </p:spPr>
        <p:txBody>
          <a:bodyPr lIns="121917" tIns="60958" rIns="121917" bIns="60958"/>
          <a:lstStyle/>
          <a:p>
            <a:pPr algn="ctr">
              <a:defRPr/>
            </a:pPr>
            <a:endParaRPr lang="en-US" b="1" dirty="0"/>
          </a:p>
        </p:txBody>
      </p:sp>
      <p:sp>
        <p:nvSpPr>
          <p:cNvPr id="54" name="Rectangle 56"/>
          <p:cNvSpPr>
            <a:spLocks noChangeArrowheads="1"/>
          </p:cNvSpPr>
          <p:nvPr/>
        </p:nvSpPr>
        <p:spPr bwMode="auto">
          <a:xfrm>
            <a:off x="1295400" y="14401800"/>
            <a:ext cx="11356848" cy="8694676"/>
          </a:xfrm>
          <a:prstGeom prst="rect">
            <a:avLst/>
          </a:prstGeom>
          <a:noFill/>
          <a:ln w="9525">
            <a:noFill/>
            <a:miter lim="800000"/>
            <a:headEnd/>
            <a:tailEnd/>
          </a:ln>
        </p:spPr>
        <p:txBody>
          <a:bodyPr wrap="square" lIns="365760" tIns="487668" rIns="365760" bIns="0">
            <a:spAutoFit/>
          </a:bodyPr>
          <a:lstStyle/>
          <a:p>
            <a:pPr marL="0" lvl="1" defTabSz="869929">
              <a:buClr>
                <a:schemeClr val="hlink"/>
              </a:buClr>
              <a:buSzPct val="130000"/>
            </a:pPr>
            <a:endParaRPr lang="en-US" sz="2100" dirty="0" smtClean="0"/>
          </a:p>
          <a:p>
            <a:pPr marL="0" lvl="1" defTabSz="869929">
              <a:buClr>
                <a:schemeClr val="hlink"/>
              </a:buClr>
              <a:buSzPct val="130000"/>
            </a:pPr>
            <a:endParaRPr lang="en-US" sz="2100" dirty="0" smtClean="0"/>
          </a:p>
          <a:p>
            <a:pPr marL="0" lvl="1" defTabSz="869929">
              <a:buClr>
                <a:schemeClr val="hlink"/>
              </a:buClr>
              <a:buSzPct val="130000"/>
            </a:pPr>
            <a:endParaRPr lang="en-US" sz="2100" dirty="0" smtClean="0"/>
          </a:p>
          <a:p>
            <a:pPr marL="0" lvl="1" defTabSz="869929">
              <a:buClr>
                <a:schemeClr val="hlink"/>
              </a:buClr>
              <a:buSzPct val="130000"/>
            </a:pPr>
            <a:endParaRPr lang="en-US" sz="2100" b="1" dirty="0" smtClean="0"/>
          </a:p>
          <a:p>
            <a:pPr marL="0" lvl="1" defTabSz="869929">
              <a:buClr>
                <a:schemeClr val="hlink"/>
              </a:buClr>
              <a:buSzPct val="130000"/>
            </a:pPr>
            <a:endParaRPr lang="en-US" sz="2100" b="1" dirty="0" smtClean="0"/>
          </a:p>
          <a:p>
            <a:pPr marL="0" lvl="1" defTabSz="869929">
              <a:buClr>
                <a:schemeClr val="hlink"/>
              </a:buClr>
              <a:buSzPct val="130000"/>
            </a:pPr>
            <a:endParaRPr lang="en-US" sz="2100" b="1" dirty="0" smtClean="0"/>
          </a:p>
          <a:p>
            <a:pPr marL="0" lvl="1" defTabSz="869929">
              <a:buClr>
                <a:schemeClr val="hlink"/>
              </a:buClr>
              <a:buSzPct val="130000"/>
            </a:pPr>
            <a:endParaRPr lang="en-US" sz="2100" b="1" dirty="0" smtClean="0"/>
          </a:p>
          <a:p>
            <a:pPr marL="0" lvl="1" defTabSz="869929">
              <a:buClr>
                <a:schemeClr val="hlink"/>
              </a:buClr>
              <a:buSzPct val="130000"/>
            </a:pPr>
            <a:endParaRPr lang="en-US" sz="2100" b="1" dirty="0" smtClean="0"/>
          </a:p>
          <a:p>
            <a:pPr marL="0" lvl="1" defTabSz="869929">
              <a:buClr>
                <a:schemeClr val="hlink"/>
              </a:buClr>
              <a:buSzPct val="130000"/>
            </a:pPr>
            <a:endParaRPr lang="en-US" sz="2100" b="1" dirty="0" smtClean="0"/>
          </a:p>
          <a:p>
            <a:pPr marL="0" lvl="1" defTabSz="869929">
              <a:buClr>
                <a:schemeClr val="hlink"/>
              </a:buClr>
              <a:buSzPct val="130000"/>
            </a:pPr>
            <a:endParaRPr lang="en-US" sz="2100" b="1" dirty="0" smtClean="0"/>
          </a:p>
          <a:p>
            <a:pPr marL="0" lvl="1" defTabSz="869929">
              <a:buClr>
                <a:schemeClr val="hlink"/>
              </a:buClr>
              <a:buSzPct val="130000"/>
            </a:pPr>
            <a:endParaRPr lang="en-US" sz="2100" b="1" dirty="0" smtClean="0"/>
          </a:p>
          <a:p>
            <a:pPr marL="0" lvl="1" defTabSz="869929">
              <a:buClr>
                <a:schemeClr val="hlink"/>
              </a:buClr>
              <a:buSzPct val="130000"/>
            </a:pPr>
            <a:endParaRPr lang="en-US" sz="2100" b="1" dirty="0" smtClean="0"/>
          </a:p>
          <a:p>
            <a:pPr marL="0" lvl="1" defTabSz="869929">
              <a:buClr>
                <a:schemeClr val="hlink"/>
              </a:buClr>
              <a:buSzPct val="130000"/>
            </a:pPr>
            <a:r>
              <a:rPr lang="en-US" sz="2100" b="1" dirty="0" smtClean="0"/>
              <a:t>Survey</a:t>
            </a:r>
          </a:p>
          <a:p>
            <a:pPr marL="0" lvl="1" defTabSz="869929">
              <a:buClr>
                <a:schemeClr val="hlink"/>
              </a:buClr>
              <a:buSzPct val="130000"/>
            </a:pPr>
            <a:r>
              <a:rPr lang="en-US" sz="2100" dirty="0" smtClean="0"/>
              <a:t>This research features data from the </a:t>
            </a:r>
            <a:r>
              <a:rPr lang="en-US" sz="2100" i="1" dirty="0" smtClean="0"/>
              <a:t>Making Connections </a:t>
            </a:r>
            <a:r>
              <a:rPr lang="en-US" sz="2100" dirty="0" smtClean="0"/>
              <a:t>Survey (</a:t>
            </a:r>
            <a:r>
              <a:rPr lang="en-US" sz="2100" dirty="0" smtClean="0">
                <a:hlinkClick r:id="rId5"/>
              </a:rPr>
              <a:t>http://mcstudy.norc.org</a:t>
            </a:r>
            <a:r>
              <a:rPr lang="en-US" sz="2100" dirty="0" smtClean="0"/>
              <a:t>), a longitudinal and cross-sectional study of ten low income neighborhoods.  The survey is part of a larger community change initiative funded by the Annie E. Casey Foundation.</a:t>
            </a:r>
          </a:p>
          <a:p>
            <a:pPr marL="0" lvl="1" defTabSz="869929">
              <a:buClr>
                <a:schemeClr val="hlink"/>
              </a:buClr>
              <a:buSzPct val="130000"/>
            </a:pPr>
            <a:endParaRPr lang="en-US" sz="1000" b="1" dirty="0" smtClean="0"/>
          </a:p>
          <a:p>
            <a:pPr marL="0" lvl="1" defTabSz="869929">
              <a:buClr>
                <a:schemeClr val="hlink"/>
              </a:buClr>
              <a:buSzPct val="130000"/>
            </a:pPr>
            <a:r>
              <a:rPr lang="en-US" sz="2100" b="1" dirty="0" smtClean="0"/>
              <a:t>Data</a:t>
            </a:r>
            <a:r>
              <a:rPr lang="en-US" sz="2100" dirty="0" smtClean="0"/>
              <a:t> </a:t>
            </a:r>
          </a:p>
          <a:p>
            <a:pPr marL="0" lvl="1" defTabSz="869929">
              <a:buClr>
                <a:schemeClr val="hlink"/>
              </a:buClr>
              <a:buSzPct val="130000"/>
            </a:pPr>
            <a:r>
              <a:rPr lang="en-US" sz="2100" dirty="0" smtClean="0"/>
              <a:t>For this analysis we constructed an address-level dataset containing 2,782 retrospective addresses representing places where the respondent lived since Thanksgiving, 2005.  Responses were derived from 2,358 respondents in five sites at wave 3 (2008-2010).  The sites are located in Denver, CO; Des Moines, IA; Indianapolis, IN; San Antonio, TX; and White Center (Seattle), WA.</a:t>
            </a:r>
          </a:p>
          <a:p>
            <a:pPr marL="0" lvl="1" defTabSz="869929">
              <a:buClr>
                <a:schemeClr val="hlink"/>
              </a:buClr>
              <a:buSzPct val="130000"/>
            </a:pPr>
            <a:endParaRPr lang="en-US" sz="2100" b="1" dirty="0" smtClean="0">
              <a:cs typeface="ＭＳ Ｐゴシック"/>
            </a:endParaRPr>
          </a:p>
          <a:p>
            <a:pPr marL="927077" lvl="1" indent="-393690" defTabSz="869929">
              <a:buClr>
                <a:schemeClr val="hlink"/>
              </a:buClr>
              <a:buSzPct val="130000"/>
            </a:pPr>
            <a:endParaRPr lang="en-US" sz="1900" b="1" dirty="0" smtClean="0">
              <a:cs typeface="ＭＳ Ｐゴシック"/>
            </a:endParaRPr>
          </a:p>
        </p:txBody>
      </p:sp>
      <p:sp>
        <p:nvSpPr>
          <p:cNvPr id="55" name="Rectangle 4"/>
          <p:cNvSpPr>
            <a:spLocks noChangeArrowheads="1"/>
          </p:cNvSpPr>
          <p:nvPr/>
        </p:nvSpPr>
        <p:spPr bwMode="auto">
          <a:xfrm>
            <a:off x="1295400" y="11582400"/>
            <a:ext cx="11887200" cy="762000"/>
          </a:xfrm>
          <a:prstGeom prst="round2SameRect">
            <a:avLst/>
          </a:prstGeom>
          <a:solidFill>
            <a:schemeClr val="accent2"/>
          </a:solidFill>
          <a:ln w="9525">
            <a:noFill/>
            <a:miter lim="800000"/>
            <a:headEnd/>
            <a:tailEnd/>
          </a:ln>
        </p:spPr>
        <p:txBody>
          <a:bodyPr lIns="274313" tIns="137157" rIns="274313" bIns="137157" anchor="ctr"/>
          <a:lstStyle/>
          <a:p>
            <a:pPr algn="ctr" defTabSz="6271527">
              <a:defRPr/>
            </a:pPr>
            <a:r>
              <a:rPr lang="en-US" sz="4300" b="1" dirty="0" smtClean="0">
                <a:solidFill>
                  <a:schemeClr val="bg1"/>
                </a:solidFill>
              </a:rPr>
              <a:t>BACKGROUND</a:t>
            </a:r>
            <a:endParaRPr lang="en-US" sz="3700" b="1" dirty="0" smtClean="0">
              <a:solidFill>
                <a:schemeClr val="bg1"/>
              </a:solidFill>
            </a:endParaRPr>
          </a:p>
        </p:txBody>
      </p:sp>
      <p:sp>
        <p:nvSpPr>
          <p:cNvPr id="75" name="Text Box 403"/>
          <p:cNvSpPr txBox="1">
            <a:spLocks noChangeArrowheads="1"/>
          </p:cNvSpPr>
          <p:nvPr/>
        </p:nvSpPr>
        <p:spPr bwMode="auto">
          <a:xfrm>
            <a:off x="14478000" y="22174200"/>
            <a:ext cx="11887200" cy="446272"/>
          </a:xfrm>
          <a:prstGeom prst="rect">
            <a:avLst/>
          </a:prstGeom>
          <a:noFill/>
          <a:ln w="9525">
            <a:noFill/>
            <a:miter lim="800000"/>
            <a:headEnd/>
            <a:tailEnd/>
          </a:ln>
        </p:spPr>
        <p:txBody>
          <a:bodyPr wrap="square" lIns="121917" tIns="60958" rIns="121917" bIns="60958">
            <a:spAutoFit/>
          </a:bodyPr>
          <a:lstStyle/>
          <a:p>
            <a:pPr defTabSz="5852438">
              <a:spcBef>
                <a:spcPct val="50000"/>
              </a:spcBef>
            </a:pPr>
            <a:r>
              <a:rPr lang="en-US" sz="2100" b="1" dirty="0" smtClean="0">
                <a:solidFill>
                  <a:srgbClr val="333333"/>
                </a:solidFill>
                <a:cs typeface="ＭＳ Ｐゴシック"/>
              </a:rPr>
              <a:t>(Table</a:t>
            </a:r>
            <a:r>
              <a:rPr lang="en-US" sz="1900" b="1" dirty="0" smtClean="0">
                <a:solidFill>
                  <a:srgbClr val="333333"/>
                </a:solidFill>
                <a:cs typeface="ＭＳ Ｐゴシック"/>
              </a:rPr>
              <a:t> 7) Number of Moves by Percent Within and Outside of County by Site</a:t>
            </a:r>
            <a:endParaRPr lang="en-US" sz="1900" b="1" dirty="0">
              <a:solidFill>
                <a:srgbClr val="333333"/>
              </a:solidFill>
              <a:cs typeface="ＭＳ Ｐゴシック"/>
            </a:endParaRPr>
          </a:p>
        </p:txBody>
      </p:sp>
      <p:sp>
        <p:nvSpPr>
          <p:cNvPr id="76" name="Rectangle 5"/>
          <p:cNvSpPr>
            <a:spLocks noChangeArrowheads="1"/>
          </p:cNvSpPr>
          <p:nvPr/>
        </p:nvSpPr>
        <p:spPr bwMode="auto">
          <a:xfrm>
            <a:off x="0" y="0"/>
            <a:ext cx="43891200" cy="3017141"/>
          </a:xfrm>
          <a:prstGeom prst="rect">
            <a:avLst/>
          </a:prstGeom>
          <a:noFill/>
          <a:ln w="9525">
            <a:noFill/>
            <a:miter lim="800000"/>
            <a:headEnd/>
            <a:tailEnd/>
          </a:ln>
        </p:spPr>
        <p:txBody>
          <a:bodyPr wrap="square" lIns="69513" tIns="34751" rIns="69513" bIns="34751">
            <a:spAutoFit/>
          </a:bodyPr>
          <a:lstStyle/>
          <a:p>
            <a:pPr algn="ctr" defTabSz="696367">
              <a:spcBef>
                <a:spcPts val="0"/>
              </a:spcBef>
            </a:pPr>
            <a:r>
              <a:rPr lang="en-US" sz="7200" b="1" dirty="0" smtClean="0">
                <a:solidFill>
                  <a:schemeClr val="bg1"/>
                </a:solidFill>
                <a:latin typeface="Arial Black" pitchFamily="34" charset="0"/>
                <a:cs typeface="ＭＳ Ｐゴシック"/>
              </a:rPr>
              <a:t>Predicting </a:t>
            </a:r>
            <a:r>
              <a:rPr lang="en-US" sz="6400" b="1" dirty="0" smtClean="0">
                <a:solidFill>
                  <a:schemeClr val="bg1"/>
                </a:solidFill>
                <a:latin typeface="Arial Black" pitchFamily="34" charset="0"/>
                <a:cs typeface="ＭＳ Ｐゴシック"/>
              </a:rPr>
              <a:t>Mobility in Special Populations:  </a:t>
            </a:r>
          </a:p>
          <a:p>
            <a:pPr algn="ctr" defTabSz="696367">
              <a:spcBef>
                <a:spcPts val="0"/>
              </a:spcBef>
            </a:pPr>
            <a:r>
              <a:rPr lang="en-US" sz="6400" b="1" dirty="0" smtClean="0">
                <a:solidFill>
                  <a:schemeClr val="bg1"/>
                </a:solidFill>
                <a:latin typeface="Arial Black" pitchFamily="34" charset="0"/>
                <a:cs typeface="ＭＳ Ｐゴシック"/>
              </a:rPr>
              <a:t>Lessons from the </a:t>
            </a:r>
            <a:r>
              <a:rPr lang="en-US" sz="6400" b="1" i="1" dirty="0" smtClean="0">
                <a:solidFill>
                  <a:schemeClr val="bg1"/>
                </a:solidFill>
                <a:latin typeface="Arial Black" pitchFamily="34" charset="0"/>
                <a:cs typeface="ＭＳ Ｐゴシック"/>
              </a:rPr>
              <a:t>Making </a:t>
            </a:r>
            <a:r>
              <a:rPr lang="en-US" sz="6400" b="1" dirty="0" smtClean="0">
                <a:solidFill>
                  <a:schemeClr val="bg1"/>
                </a:solidFill>
                <a:latin typeface="Arial Black" pitchFamily="34" charset="0"/>
                <a:cs typeface="ＭＳ Ｐゴシック"/>
              </a:rPr>
              <a:t>Connections Survey</a:t>
            </a:r>
            <a:endParaRPr lang="en-US" sz="7200" b="1" dirty="0" smtClean="0">
              <a:solidFill>
                <a:schemeClr val="bg1"/>
              </a:solidFill>
              <a:latin typeface="Arial Black" pitchFamily="34" charset="0"/>
              <a:cs typeface="ＭＳ Ｐゴシック"/>
            </a:endParaRPr>
          </a:p>
          <a:p>
            <a:pPr algn="ctr" defTabSz="696367">
              <a:spcBef>
                <a:spcPct val="50000"/>
              </a:spcBef>
              <a:defRPr/>
            </a:pPr>
            <a:r>
              <a:rPr lang="en-US" sz="3700" b="1" dirty="0" smtClean="0">
                <a:solidFill>
                  <a:srgbClr val="FFFFFF"/>
                </a:solidFill>
                <a:cs typeface="ＭＳ Ｐゴシック"/>
              </a:rPr>
              <a:t>Kate Bachtell and Michael Latterner</a:t>
            </a:r>
            <a:endParaRPr lang="en-US" sz="2100" b="1" dirty="0" smtClean="0">
              <a:solidFill>
                <a:srgbClr val="FFFFFF"/>
              </a:solidFill>
              <a:cs typeface="ＭＳ Ｐゴシック"/>
            </a:endParaRPr>
          </a:p>
        </p:txBody>
      </p:sp>
      <p:pic>
        <p:nvPicPr>
          <p:cNvPr id="5" name="Picture 4"/>
          <p:cNvPicPr>
            <a:picLocks noChangeAspect="1"/>
          </p:cNvPicPr>
          <p:nvPr/>
        </p:nvPicPr>
        <p:blipFill rotWithShape="1">
          <a:blip r:embed="rId6" cstate="print">
            <a:extLst>
              <a:ext uri="{BEBA8EAE-BF5A-486C-A8C5-ECC9F3942E4B}">
                <a14:imgProps xmlns="" xmlns:a14="http://schemas.microsoft.com/office/drawing/2010/main">
                  <a14:imgLayer r:embed="rId7">
                    <a14:imgEffect>
                      <a14:artisticPhotocopy/>
                    </a14:imgEffect>
                  </a14:imgLayer>
                </a14:imgProps>
              </a:ext>
              <a:ext uri="{28A0092B-C50C-407E-A947-70E740481C1C}">
                <a14:useLocalDpi xmlns="" xmlns:a14="http://schemas.microsoft.com/office/drawing/2010/main" val="0"/>
              </a:ext>
            </a:extLst>
          </a:blip>
          <a:srcRect l="4514" t="16176" r="3299" b="15973"/>
          <a:stretch/>
        </p:blipFill>
        <p:spPr>
          <a:xfrm>
            <a:off x="24003000" y="5756142"/>
            <a:ext cx="4114800" cy="2340244"/>
          </a:xfrm>
          <a:prstGeom prst="rect">
            <a:avLst/>
          </a:prstGeom>
        </p:spPr>
      </p:pic>
      <p:pic>
        <p:nvPicPr>
          <p:cNvPr id="34" name="Picture 33"/>
          <p:cNvPicPr>
            <a:picLocks noChangeAspect="1"/>
          </p:cNvPicPr>
          <p:nvPr/>
        </p:nvPicPr>
        <p:blipFill rotWithShape="1">
          <a:blip r:embed="rId8" cstate="print">
            <a:extLst>
              <a:ext uri="{BEBA8EAE-BF5A-486C-A8C5-ECC9F3942E4B}">
                <a14:imgProps xmlns="" xmlns:a14="http://schemas.microsoft.com/office/drawing/2010/main">
                  <a14:imgLayer r:embed="rId9">
                    <a14:imgEffect>
                      <a14:artisticPhotocopy/>
                    </a14:imgEffect>
                  </a14:imgLayer>
                </a14:imgProps>
              </a:ext>
              <a:ext uri="{28A0092B-C50C-407E-A947-70E740481C1C}">
                <a14:useLocalDpi xmlns="" xmlns:a14="http://schemas.microsoft.com/office/drawing/2010/main" val="0"/>
              </a:ext>
            </a:extLst>
          </a:blip>
          <a:srcRect l="4514" t="16626" r="3299" b="16196"/>
          <a:stretch/>
        </p:blipFill>
        <p:spPr>
          <a:xfrm>
            <a:off x="24003000" y="8423141"/>
            <a:ext cx="4114800" cy="2316997"/>
          </a:xfrm>
          <a:prstGeom prst="rect">
            <a:avLst/>
          </a:prstGeom>
        </p:spPr>
      </p:pic>
      <p:pic>
        <p:nvPicPr>
          <p:cNvPr id="35" name="Picture 34"/>
          <p:cNvPicPr>
            <a:picLocks noChangeAspect="1"/>
          </p:cNvPicPr>
          <p:nvPr/>
        </p:nvPicPr>
        <p:blipFill rotWithShape="1">
          <a:blip r:embed="rId10" cstate="print">
            <a:extLst>
              <a:ext uri="{BEBA8EAE-BF5A-486C-A8C5-ECC9F3942E4B}">
                <a14:imgProps xmlns="" xmlns:a14="http://schemas.microsoft.com/office/drawing/2010/main">
                  <a14:imgLayer r:embed="rId11">
                    <a14:imgEffect>
                      <a14:artisticPhotocopy/>
                    </a14:imgEffect>
                  </a14:imgLayer>
                </a14:imgProps>
              </a:ext>
              <a:ext uri="{28A0092B-C50C-407E-A947-70E740481C1C}">
                <a14:useLocalDpi xmlns="" xmlns:a14="http://schemas.microsoft.com/office/drawing/2010/main" val="0"/>
              </a:ext>
            </a:extLst>
          </a:blip>
          <a:srcRect l="4514" t="17300" r="3299" b="15748"/>
          <a:stretch/>
        </p:blipFill>
        <p:spPr>
          <a:xfrm>
            <a:off x="24003000" y="11170405"/>
            <a:ext cx="4114800" cy="2309248"/>
          </a:xfrm>
          <a:prstGeom prst="rect">
            <a:avLst/>
          </a:prstGeom>
        </p:spPr>
      </p:pic>
      <p:pic>
        <p:nvPicPr>
          <p:cNvPr id="36" name="Picture 35"/>
          <p:cNvPicPr>
            <a:picLocks noChangeAspect="1"/>
          </p:cNvPicPr>
          <p:nvPr/>
        </p:nvPicPr>
        <p:blipFill rotWithShape="1">
          <a:blip r:embed="rId12" cstate="print">
            <a:extLst>
              <a:ext uri="{BEBA8EAE-BF5A-486C-A8C5-ECC9F3942E4B}">
                <a14:imgProps xmlns="" xmlns:a14="http://schemas.microsoft.com/office/drawing/2010/main">
                  <a14:imgLayer r:embed="rId13">
                    <a14:imgEffect>
                      <a14:artisticPhotocopy/>
                    </a14:imgEffect>
                  </a14:imgLayer>
                </a14:imgProps>
              </a:ext>
              <a:ext uri="{28A0092B-C50C-407E-A947-70E740481C1C}">
                <a14:useLocalDpi xmlns="" xmlns:a14="http://schemas.microsoft.com/office/drawing/2010/main" val="0"/>
              </a:ext>
            </a:extLst>
          </a:blip>
          <a:srcRect l="4514" t="17299" r="3299" b="15523"/>
          <a:stretch/>
        </p:blipFill>
        <p:spPr>
          <a:xfrm>
            <a:off x="24003000" y="13913604"/>
            <a:ext cx="4114800" cy="2316996"/>
          </a:xfrm>
          <a:prstGeom prst="rect">
            <a:avLst/>
          </a:prstGeom>
        </p:spPr>
      </p:pic>
      <p:pic>
        <p:nvPicPr>
          <p:cNvPr id="37" name="Picture 36"/>
          <p:cNvPicPr>
            <a:picLocks noChangeAspect="1"/>
          </p:cNvPicPr>
          <p:nvPr/>
        </p:nvPicPr>
        <p:blipFill rotWithShape="1">
          <a:blip r:embed="rId14" cstate="print">
            <a:extLst>
              <a:ext uri="{BEBA8EAE-BF5A-486C-A8C5-ECC9F3942E4B}">
                <a14:imgProps xmlns="" xmlns:a14="http://schemas.microsoft.com/office/drawing/2010/main">
                  <a14:imgLayer r:embed="rId15">
                    <a14:imgEffect>
                      <a14:artisticPhotocopy/>
                    </a14:imgEffect>
                  </a14:imgLayer>
                </a14:imgProps>
              </a:ext>
              <a:ext uri="{28A0092B-C50C-407E-A947-70E740481C1C}">
                <a14:useLocalDpi xmlns="" xmlns:a14="http://schemas.microsoft.com/office/drawing/2010/main" val="0"/>
              </a:ext>
            </a:extLst>
          </a:blip>
          <a:srcRect l="4514" t="17299" r="3299" b="15523"/>
          <a:stretch/>
        </p:blipFill>
        <p:spPr>
          <a:xfrm>
            <a:off x="24003000" y="16656804"/>
            <a:ext cx="4114800" cy="2316996"/>
          </a:xfrm>
          <a:prstGeom prst="rect">
            <a:avLst/>
          </a:prstGeom>
        </p:spPr>
      </p:pic>
      <p:sp>
        <p:nvSpPr>
          <p:cNvPr id="39" name="Rectangle 56"/>
          <p:cNvSpPr>
            <a:spLocks noChangeArrowheads="1"/>
          </p:cNvSpPr>
          <p:nvPr/>
        </p:nvSpPr>
        <p:spPr bwMode="auto">
          <a:xfrm>
            <a:off x="16459200" y="4953000"/>
            <a:ext cx="4572000" cy="861762"/>
          </a:xfrm>
          <a:prstGeom prst="rect">
            <a:avLst/>
          </a:prstGeom>
          <a:noFill/>
          <a:ln w="9525">
            <a:noFill/>
            <a:miter lim="800000"/>
            <a:headEnd/>
            <a:tailEnd/>
          </a:ln>
        </p:spPr>
        <p:txBody>
          <a:bodyPr wrap="square" lIns="365751" tIns="487668" rIns="365751" bIns="0">
            <a:spAutoFit/>
          </a:bodyPr>
          <a:lstStyle/>
          <a:p>
            <a:pPr algn="ctr"/>
            <a:r>
              <a:rPr lang="en-US" sz="2400" b="1" dirty="0" smtClean="0"/>
              <a:t> (Table 2) Denver</a:t>
            </a:r>
            <a:endParaRPr lang="en-US" sz="2400" dirty="0" smtClean="0">
              <a:latin typeface="+mn-lt"/>
            </a:endParaRPr>
          </a:p>
        </p:txBody>
      </p:sp>
      <p:sp>
        <p:nvSpPr>
          <p:cNvPr id="40" name="Rectangle 56"/>
          <p:cNvSpPr>
            <a:spLocks noChangeArrowheads="1"/>
          </p:cNvSpPr>
          <p:nvPr/>
        </p:nvSpPr>
        <p:spPr bwMode="auto">
          <a:xfrm>
            <a:off x="16459200" y="7569200"/>
            <a:ext cx="4572000" cy="861762"/>
          </a:xfrm>
          <a:prstGeom prst="rect">
            <a:avLst/>
          </a:prstGeom>
          <a:noFill/>
          <a:ln w="9525">
            <a:noFill/>
            <a:miter lim="800000"/>
            <a:headEnd/>
            <a:tailEnd/>
          </a:ln>
        </p:spPr>
        <p:txBody>
          <a:bodyPr wrap="square" lIns="365751" tIns="487668" rIns="365751" bIns="0">
            <a:spAutoFit/>
          </a:bodyPr>
          <a:lstStyle/>
          <a:p>
            <a:pPr algn="ctr"/>
            <a:r>
              <a:rPr lang="en-US" sz="2400" b="1" dirty="0" smtClean="0"/>
              <a:t>(Table 3) Des Moines</a:t>
            </a:r>
          </a:p>
        </p:txBody>
      </p:sp>
      <p:sp>
        <p:nvSpPr>
          <p:cNvPr id="41" name="Rectangle 56"/>
          <p:cNvSpPr>
            <a:spLocks noChangeArrowheads="1"/>
          </p:cNvSpPr>
          <p:nvPr/>
        </p:nvSpPr>
        <p:spPr bwMode="auto">
          <a:xfrm>
            <a:off x="16459200" y="10323989"/>
            <a:ext cx="4648200" cy="861762"/>
          </a:xfrm>
          <a:prstGeom prst="rect">
            <a:avLst/>
          </a:prstGeom>
          <a:noFill/>
          <a:ln w="9525">
            <a:noFill/>
            <a:miter lim="800000"/>
            <a:headEnd/>
            <a:tailEnd/>
          </a:ln>
        </p:spPr>
        <p:txBody>
          <a:bodyPr wrap="square" lIns="365751" tIns="487668" rIns="365751" bIns="0">
            <a:spAutoFit/>
          </a:bodyPr>
          <a:lstStyle/>
          <a:p>
            <a:pPr algn="ctr"/>
            <a:r>
              <a:rPr lang="en-US" sz="2400" b="1" dirty="0" smtClean="0"/>
              <a:t>(Table 4) Indianapolis</a:t>
            </a:r>
            <a:endParaRPr lang="en-US" sz="2400" dirty="0" smtClean="0">
              <a:latin typeface="+mn-lt"/>
            </a:endParaRPr>
          </a:p>
        </p:txBody>
      </p:sp>
      <p:sp>
        <p:nvSpPr>
          <p:cNvPr id="42" name="Rectangle 56"/>
          <p:cNvSpPr>
            <a:spLocks noChangeArrowheads="1"/>
          </p:cNvSpPr>
          <p:nvPr/>
        </p:nvSpPr>
        <p:spPr bwMode="auto">
          <a:xfrm>
            <a:off x="16459200" y="13082838"/>
            <a:ext cx="4572000" cy="861762"/>
          </a:xfrm>
          <a:prstGeom prst="rect">
            <a:avLst/>
          </a:prstGeom>
          <a:noFill/>
          <a:ln w="9525">
            <a:noFill/>
            <a:miter lim="800000"/>
            <a:headEnd/>
            <a:tailEnd/>
          </a:ln>
        </p:spPr>
        <p:txBody>
          <a:bodyPr wrap="square" lIns="365751" tIns="487668" rIns="365751" bIns="0">
            <a:spAutoFit/>
          </a:bodyPr>
          <a:lstStyle/>
          <a:p>
            <a:pPr algn="ctr"/>
            <a:r>
              <a:rPr lang="en-US" sz="2400" b="1" dirty="0" smtClean="0"/>
              <a:t>(Table 5) San Antonio</a:t>
            </a:r>
            <a:endParaRPr lang="en-US" sz="2400" dirty="0" smtClean="0">
              <a:latin typeface="+mn-lt"/>
            </a:endParaRPr>
          </a:p>
        </p:txBody>
      </p:sp>
      <p:sp>
        <p:nvSpPr>
          <p:cNvPr id="43" name="Rectangle 56"/>
          <p:cNvSpPr>
            <a:spLocks noChangeArrowheads="1"/>
          </p:cNvSpPr>
          <p:nvPr/>
        </p:nvSpPr>
        <p:spPr bwMode="auto">
          <a:xfrm>
            <a:off x="15849600" y="15697200"/>
            <a:ext cx="5715000" cy="861762"/>
          </a:xfrm>
          <a:prstGeom prst="rect">
            <a:avLst/>
          </a:prstGeom>
          <a:noFill/>
          <a:ln w="9525">
            <a:noFill/>
            <a:miter lim="800000"/>
            <a:headEnd/>
            <a:tailEnd/>
          </a:ln>
        </p:spPr>
        <p:txBody>
          <a:bodyPr wrap="square" lIns="365751" tIns="487668" rIns="365751" bIns="0">
            <a:spAutoFit/>
          </a:bodyPr>
          <a:lstStyle/>
          <a:p>
            <a:pPr algn="ctr"/>
            <a:r>
              <a:rPr lang="en-US" sz="2400" b="1" dirty="0" smtClean="0"/>
              <a:t> (Table 6) White Center (Seattle)</a:t>
            </a:r>
            <a:endParaRPr lang="en-US" sz="2400" dirty="0" smtClean="0">
              <a:latin typeface="+mn-lt"/>
            </a:endParaRPr>
          </a:p>
        </p:txBody>
      </p:sp>
      <p:sp>
        <p:nvSpPr>
          <p:cNvPr id="50" name="Rounded Rectangle 49"/>
          <p:cNvSpPr>
            <a:spLocks noChangeArrowheads="1"/>
          </p:cNvSpPr>
          <p:nvPr/>
        </p:nvSpPr>
        <p:spPr bwMode="auto">
          <a:xfrm>
            <a:off x="30784800" y="24612600"/>
            <a:ext cx="11887200" cy="3962400"/>
          </a:xfrm>
          <a:prstGeom prst="roundRect">
            <a:avLst>
              <a:gd name="adj" fmla="val 1912"/>
            </a:avLst>
          </a:prstGeom>
          <a:solidFill>
            <a:schemeClr val="bg1"/>
          </a:solidFill>
          <a:ln w="25400">
            <a:noFill/>
            <a:round/>
            <a:headEnd/>
            <a:tailEnd/>
          </a:ln>
          <a:effectLst>
            <a:outerShdw blurRad="50800" dist="38100" dir="2700000" algn="tl" rotWithShape="0">
              <a:schemeClr val="tx1">
                <a:alpha val="40000"/>
              </a:schemeClr>
            </a:outerShdw>
          </a:effectLst>
        </p:spPr>
        <p:txBody>
          <a:bodyPr lIns="121917" tIns="60958" rIns="121917" bIns="60958"/>
          <a:lstStyle/>
          <a:p>
            <a:pPr algn="ctr">
              <a:defRPr/>
            </a:pPr>
            <a:endParaRPr lang="en-US" b="1" dirty="0"/>
          </a:p>
        </p:txBody>
      </p:sp>
      <p:sp>
        <p:nvSpPr>
          <p:cNvPr id="56" name="Rectangle 4"/>
          <p:cNvSpPr>
            <a:spLocks noChangeArrowheads="1"/>
          </p:cNvSpPr>
          <p:nvPr/>
        </p:nvSpPr>
        <p:spPr bwMode="auto">
          <a:xfrm>
            <a:off x="30784800" y="24384000"/>
            <a:ext cx="11887200" cy="711200"/>
          </a:xfrm>
          <a:prstGeom prst="round2SameRect">
            <a:avLst/>
          </a:prstGeom>
          <a:solidFill>
            <a:schemeClr val="accent2"/>
          </a:solidFill>
          <a:ln w="9525">
            <a:noFill/>
            <a:miter lim="800000"/>
            <a:headEnd/>
            <a:tailEnd/>
          </a:ln>
        </p:spPr>
        <p:txBody>
          <a:bodyPr lIns="274313" tIns="137157" rIns="274313" bIns="137157" anchor="ctr"/>
          <a:lstStyle/>
          <a:p>
            <a:pPr algn="ctr" defTabSz="6271527">
              <a:defRPr/>
            </a:pPr>
            <a:r>
              <a:rPr lang="en-US" sz="4300" b="1" dirty="0" smtClean="0">
                <a:solidFill>
                  <a:schemeClr val="bg1"/>
                </a:solidFill>
                <a:latin typeface="+mj-lt"/>
              </a:rPr>
              <a:t>CONTACT INFORMATION</a:t>
            </a:r>
            <a:endParaRPr lang="en-US" sz="4000" b="1" dirty="0">
              <a:solidFill>
                <a:schemeClr val="bg1"/>
              </a:solidFill>
              <a:latin typeface="+mj-lt"/>
            </a:endParaRPr>
          </a:p>
        </p:txBody>
      </p:sp>
      <p:sp>
        <p:nvSpPr>
          <p:cNvPr id="58" name="Rectangle 56"/>
          <p:cNvSpPr>
            <a:spLocks noChangeArrowheads="1"/>
          </p:cNvSpPr>
          <p:nvPr/>
        </p:nvSpPr>
        <p:spPr bwMode="auto">
          <a:xfrm>
            <a:off x="30784800" y="24944933"/>
            <a:ext cx="11887200" cy="3323969"/>
          </a:xfrm>
          <a:prstGeom prst="rect">
            <a:avLst/>
          </a:prstGeom>
          <a:noFill/>
          <a:ln w="9525">
            <a:noFill/>
            <a:miter lim="800000"/>
            <a:headEnd/>
            <a:tailEnd/>
          </a:ln>
        </p:spPr>
        <p:txBody>
          <a:bodyPr wrap="square" lIns="548626" tIns="731502" rIns="548626" bIns="0">
            <a:spAutoFit/>
          </a:bodyPr>
          <a:lstStyle/>
          <a:p>
            <a:pPr defTabSz="1304894"/>
            <a:r>
              <a:rPr lang="en-US" sz="2800" b="1" dirty="0" smtClean="0">
                <a:solidFill>
                  <a:srgbClr val="F3901D"/>
                </a:solidFill>
                <a:cs typeface="ＭＳ Ｐゴシック"/>
              </a:rPr>
              <a:t>Kate Bachtell</a:t>
            </a:r>
            <a:endParaRPr lang="en-US" sz="2800" b="1" dirty="0">
              <a:solidFill>
                <a:srgbClr val="F3901D"/>
              </a:solidFill>
              <a:cs typeface="ＭＳ Ｐゴシック"/>
            </a:endParaRPr>
          </a:p>
          <a:p>
            <a:pPr defTabSz="1304894"/>
            <a:r>
              <a:rPr lang="en-US" sz="2800" dirty="0">
                <a:solidFill>
                  <a:srgbClr val="F3901D"/>
                </a:solidFill>
                <a:cs typeface="ＭＳ Ｐゴシック"/>
              </a:rPr>
              <a:t>Survey </a:t>
            </a:r>
            <a:r>
              <a:rPr lang="en-US" sz="2800" dirty="0" smtClean="0">
                <a:solidFill>
                  <a:srgbClr val="F3901D"/>
                </a:solidFill>
                <a:cs typeface="ＭＳ Ｐゴシック"/>
              </a:rPr>
              <a:t>Director, Economics, Labor, and Population Studies </a:t>
            </a:r>
            <a:r>
              <a:rPr lang="en-US" sz="2800" dirty="0">
                <a:solidFill>
                  <a:srgbClr val="F3901D"/>
                </a:solidFill>
                <a:cs typeface="ＭＳ Ｐゴシック"/>
              </a:rPr>
              <a:t>  </a:t>
            </a:r>
          </a:p>
          <a:p>
            <a:pPr defTabSz="1304894"/>
            <a:r>
              <a:rPr lang="en-US" sz="2800" dirty="0"/>
              <a:t>55 East Monroe Street, 20th Floor, Chicago IL 60603</a:t>
            </a:r>
          </a:p>
          <a:p>
            <a:pPr defTabSz="1304894"/>
            <a:r>
              <a:rPr lang="en-US" sz="2800" dirty="0" smtClean="0">
                <a:solidFill>
                  <a:srgbClr val="F3901D"/>
                </a:solidFill>
                <a:cs typeface="ＭＳ Ｐゴシック"/>
                <a:hlinkClick r:id="rId16"/>
              </a:rPr>
              <a:t>bachtell-kate@norc.org </a:t>
            </a:r>
            <a:endParaRPr lang="en-US" sz="2800" dirty="0">
              <a:solidFill>
                <a:srgbClr val="F3901D"/>
              </a:solidFill>
              <a:cs typeface="ＭＳ Ｐゴシック"/>
            </a:endParaRPr>
          </a:p>
          <a:p>
            <a:pPr defTabSz="1304894"/>
            <a:r>
              <a:rPr lang="en-US" sz="2800" dirty="0"/>
              <a:t>(312) </a:t>
            </a:r>
            <a:r>
              <a:rPr lang="en-US" sz="2800" dirty="0" smtClean="0"/>
              <a:t>759-5095</a:t>
            </a:r>
            <a:endParaRPr lang="en-US" sz="2800" dirty="0"/>
          </a:p>
          <a:p>
            <a:endParaRPr lang="en-US" sz="2800" b="1" dirty="0">
              <a:solidFill>
                <a:srgbClr val="F3901D"/>
              </a:solidFill>
              <a:cs typeface="ＭＳ Ｐゴシック"/>
            </a:endParaRPr>
          </a:p>
        </p:txBody>
      </p:sp>
      <p:pic>
        <p:nvPicPr>
          <p:cNvPr id="64" name="Picture 63"/>
          <p:cNvPicPr>
            <a:picLocks noChangeAspect="1"/>
          </p:cNvPicPr>
          <p:nvPr/>
        </p:nvPicPr>
        <p:blipFill rotWithShape="1">
          <a:blip r:embed="rId17" cstate="print">
            <a:extLst>
              <a:ext uri="{BEBA8EAE-BF5A-486C-A8C5-ECC9F3942E4B}">
                <a14:imgProps xmlns="" xmlns:a14="http://schemas.microsoft.com/office/drawing/2010/main">
                  <a14:imgLayer r:embed="rId18">
                    <a14:imgEffect>
                      <a14:artisticPhotocopy/>
                    </a14:imgEffect>
                  </a14:imgLayer>
                </a14:imgProps>
              </a:ext>
              <a:ext uri="{28A0092B-C50C-407E-A947-70E740481C1C}">
                <a14:useLocalDpi xmlns="" xmlns:a14="http://schemas.microsoft.com/office/drawing/2010/main" val="0"/>
              </a:ext>
            </a:extLst>
          </a:blip>
          <a:srcRect l="4032" t="16186" r="2420" b="13780"/>
          <a:stretch/>
        </p:blipFill>
        <p:spPr>
          <a:xfrm>
            <a:off x="7543800" y="24302239"/>
            <a:ext cx="5410200" cy="3129761"/>
          </a:xfrm>
          <a:prstGeom prst="rect">
            <a:avLst/>
          </a:prstGeom>
        </p:spPr>
      </p:pic>
      <p:sp>
        <p:nvSpPr>
          <p:cNvPr id="65" name="TextBox 64"/>
          <p:cNvSpPr txBox="1"/>
          <p:nvPr/>
        </p:nvSpPr>
        <p:spPr bwMode="auto">
          <a:xfrm>
            <a:off x="1295400" y="22479000"/>
            <a:ext cx="6502400" cy="6101667"/>
          </a:xfrm>
          <a:prstGeom prst="rect">
            <a:avLst/>
          </a:prstGeom>
          <a:noFill/>
          <a:ln>
            <a:noFill/>
          </a:ln>
        </p:spPr>
        <p:txBody>
          <a:bodyPr vert="horz" wrap="square" lIns="365760" tIns="121917" rIns="365760" bIns="0" numCol="1" rtlCol="0" anchor="t" anchorCtr="0" compatLnSpc="1">
            <a:prstTxWarp prst="textNoShape">
              <a:avLst/>
            </a:prstTxWarp>
            <a:spAutoFit/>
          </a:bodyPr>
          <a:lstStyle/>
          <a:p>
            <a:pPr marL="0" lvl="1" defTabSz="869929">
              <a:buClr>
                <a:schemeClr val="hlink"/>
              </a:buClr>
              <a:buSzPct val="130000"/>
            </a:pPr>
            <a:r>
              <a:rPr lang="en-US" sz="2100" b="1" dirty="0" smtClean="0">
                <a:cs typeface="ＭＳ Ｐゴシック"/>
              </a:rPr>
              <a:t>Early Findings</a:t>
            </a:r>
          </a:p>
          <a:p>
            <a:pPr marL="231775" lvl="1" indent="-231775" defTabSz="869929">
              <a:buSzPct val="100000"/>
              <a:buFont typeface="Arial" pitchFamily="34" charset="0"/>
              <a:buChar char="•"/>
            </a:pPr>
            <a:r>
              <a:rPr lang="en-US" sz="2000" dirty="0" smtClean="0"/>
              <a:t>In 2010, we reported that nearly a fifth (18%) of respondents had moved two or more times since the previous wave of the survey, and that the </a:t>
            </a:r>
            <a:r>
              <a:rPr lang="en-US" sz="2000" dirty="0" smtClean="0">
                <a:latin typeface="Arial" charset="0"/>
              </a:rPr>
              <a:t>majority of these moves (65%) fell within a five-mile radius. Renters, those in their early 30s, and those with low annual incomes were among the most likely to move frequently.</a:t>
            </a:r>
            <a:r>
              <a:rPr lang="en-US" sz="2000" dirty="0" smtClean="0">
                <a:sym typeface="Wingdings" pitchFamily="2" charset="2"/>
              </a:rPr>
              <a:t> </a:t>
            </a:r>
          </a:p>
          <a:p>
            <a:pPr marL="231775" lvl="1" indent="-231775" defTabSz="869929">
              <a:buSzPct val="100000"/>
              <a:buFont typeface="Arial" pitchFamily="34" charset="0"/>
              <a:buChar char="•"/>
            </a:pPr>
            <a:r>
              <a:rPr lang="en-US" sz="2000" dirty="0" smtClean="0">
                <a:sym typeface="Wingdings" pitchFamily="2" charset="2"/>
              </a:rPr>
              <a:t>Closer inspection of mobility by site revealed marked geographic patterns (see Figure 1).  Cross-continental moves appeared with relative frequency among respondents in Denver and White Center (Seattle), while in Indianapolis and San Antonio almost all movement was contained within the city or county.  </a:t>
            </a:r>
          </a:p>
          <a:p>
            <a:pPr marL="231775" lvl="1" indent="-231775" defTabSz="869929">
              <a:buSzPct val="100000"/>
              <a:buFont typeface="Arial" pitchFamily="34" charset="0"/>
              <a:buChar char="•"/>
            </a:pPr>
            <a:r>
              <a:rPr lang="en-US" sz="2000" dirty="0" smtClean="0">
                <a:sym typeface="Wingdings" pitchFamily="2" charset="2"/>
              </a:rPr>
              <a:t>The goal of this research is to investigate these differences using contextual data from the 2005-2009 American Community Survey.   </a:t>
            </a:r>
          </a:p>
          <a:p>
            <a:pPr>
              <a:lnSpc>
                <a:spcPts val="3333"/>
              </a:lnSpc>
            </a:pPr>
            <a:endParaRPr lang="en-US" sz="2400" b="1" dirty="0" smtClean="0"/>
          </a:p>
        </p:txBody>
      </p:sp>
      <p:sp>
        <p:nvSpPr>
          <p:cNvPr id="66" name="Text Box 403"/>
          <p:cNvSpPr txBox="1">
            <a:spLocks noChangeArrowheads="1"/>
          </p:cNvSpPr>
          <p:nvPr/>
        </p:nvSpPr>
        <p:spPr bwMode="auto">
          <a:xfrm>
            <a:off x="8483600" y="23469600"/>
            <a:ext cx="3403600" cy="738660"/>
          </a:xfrm>
          <a:prstGeom prst="rect">
            <a:avLst/>
          </a:prstGeom>
          <a:noFill/>
          <a:ln w="9525">
            <a:noFill/>
            <a:miter lim="800000"/>
            <a:headEnd/>
            <a:tailEnd/>
          </a:ln>
        </p:spPr>
        <p:txBody>
          <a:bodyPr wrap="square" lIns="121917" tIns="60958" rIns="121917" bIns="60958">
            <a:spAutoFit/>
          </a:bodyPr>
          <a:lstStyle/>
          <a:p>
            <a:pPr defTabSz="5852438">
              <a:spcBef>
                <a:spcPct val="50000"/>
              </a:spcBef>
            </a:pPr>
            <a:r>
              <a:rPr lang="en-US" sz="2100" b="1" dirty="0" smtClean="0">
                <a:solidFill>
                  <a:srgbClr val="333333"/>
                </a:solidFill>
                <a:cs typeface="ＭＳ Ｐゴシック"/>
              </a:rPr>
              <a:t>(Figure </a:t>
            </a:r>
            <a:r>
              <a:rPr lang="en-US" sz="1900" b="1" dirty="0" smtClean="0">
                <a:solidFill>
                  <a:srgbClr val="333333"/>
                </a:solidFill>
                <a:cs typeface="ＭＳ Ｐゴシック"/>
              </a:rPr>
              <a:t>1) Moves During Past Three Years by Site</a:t>
            </a:r>
            <a:endParaRPr lang="en-US" sz="1900" b="1" dirty="0">
              <a:solidFill>
                <a:srgbClr val="333333"/>
              </a:solidFill>
              <a:cs typeface="ＭＳ Ｐゴシック"/>
            </a:endParaRPr>
          </a:p>
        </p:txBody>
      </p:sp>
      <p:sp>
        <p:nvSpPr>
          <p:cNvPr id="52" name="Rectangle 56"/>
          <p:cNvSpPr>
            <a:spLocks noChangeArrowheads="1"/>
          </p:cNvSpPr>
          <p:nvPr/>
        </p:nvSpPr>
        <p:spPr bwMode="auto">
          <a:xfrm>
            <a:off x="15163800" y="18211800"/>
            <a:ext cx="14020800" cy="1231094"/>
          </a:xfrm>
          <a:prstGeom prst="rect">
            <a:avLst/>
          </a:prstGeom>
          <a:noFill/>
          <a:ln w="9525">
            <a:noFill/>
            <a:miter lim="800000"/>
            <a:headEnd/>
            <a:tailEnd/>
          </a:ln>
        </p:spPr>
        <p:txBody>
          <a:bodyPr wrap="square" lIns="365751" tIns="487668" rIns="365751" bIns="0">
            <a:spAutoFit/>
          </a:bodyPr>
          <a:lstStyle/>
          <a:p>
            <a:pPr>
              <a:defRPr/>
            </a:pPr>
            <a:r>
              <a:rPr lang="en-US" sz="1600" b="1" dirty="0" smtClean="0"/>
              <a:t>Sources:</a:t>
            </a:r>
          </a:p>
          <a:p>
            <a:pPr>
              <a:defRPr/>
            </a:pPr>
            <a:r>
              <a:rPr lang="en-US" sz="1600" dirty="0" smtClean="0"/>
              <a:t>Data shown in Tables 2-6 are aggregated from the ACS 2005-2009 tract-level estimates.  Figures 2-6 feature data from the </a:t>
            </a:r>
            <a:r>
              <a:rPr lang="en-US" sz="1600" i="1" dirty="0" smtClean="0"/>
              <a:t>Making Connections </a:t>
            </a:r>
            <a:r>
              <a:rPr lang="en-US" sz="1600" dirty="0" smtClean="0"/>
              <a:t>Survey, Wave 3, 5 sites.</a:t>
            </a:r>
          </a:p>
        </p:txBody>
      </p:sp>
      <p:sp>
        <p:nvSpPr>
          <p:cNvPr id="59" name="Rectangle 58"/>
          <p:cNvSpPr/>
          <p:nvPr/>
        </p:nvSpPr>
        <p:spPr bwMode="auto">
          <a:xfrm>
            <a:off x="27432000" y="6934200"/>
            <a:ext cx="2133600" cy="685800"/>
          </a:xfrm>
          <a:prstGeom prst="rect">
            <a:avLst/>
          </a:prstGeom>
          <a:ln>
            <a:noFill/>
            <a:headEnd type="none" w="med" len="med"/>
            <a:tailEnd type="none" w="med" len="med"/>
          </a:ln>
          <a:extLst>
            <a:ext uri="{AF507438-7753-43E0-B8FC-AC1667EBCBE1}">
              <a14:hiddenEffects xmlns="" xmlns:a14="http://schemas.microsoft.com/office/drawing/2010/main">
                <a:effectLst>
                  <a:outerShdw dist="35921" dir="2700000" algn="ctr" rotWithShape="0">
                    <a:schemeClr val="bg2"/>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1400" b="1" dirty="0" smtClean="0">
              <a:solidFill>
                <a:schemeClr val="tx1"/>
              </a:solidFill>
              <a:latin typeface="Arial" charset="0"/>
              <a:ea typeface="ＭＳ Ｐゴシック" pitchFamily="-32" charset="-128"/>
            </a:endParaRPr>
          </a:p>
          <a:p>
            <a:pPr marL="0" marR="0" indent="0" algn="l" defTabSz="914400" rtl="0" eaLnBrk="0" fontAlgn="base" latinLnBrk="0" hangingPunct="0">
              <a:lnSpc>
                <a:spcPct val="100000"/>
              </a:lnSpc>
              <a:spcBef>
                <a:spcPct val="0"/>
              </a:spcBef>
              <a:spcAft>
                <a:spcPct val="0"/>
              </a:spcAft>
              <a:buClrTx/>
              <a:buSzTx/>
              <a:buFontTx/>
              <a:buNone/>
              <a:tabLst/>
            </a:pPr>
            <a:endParaRPr lang="en-US" sz="1400" b="1" dirty="0" smtClean="0">
              <a:solidFill>
                <a:schemeClr val="tx1"/>
              </a:solidFill>
              <a:latin typeface="Arial" charset="0"/>
              <a:ea typeface="ＭＳ Ｐゴシック" pitchFamily="-32" charset="-128"/>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b="1" dirty="0" smtClean="0">
                <a:solidFill>
                  <a:schemeClr val="tx1"/>
                </a:solidFill>
                <a:latin typeface="Arial" charset="0"/>
                <a:ea typeface="ＭＳ Ｐゴシック" pitchFamily="-32" charset="-128"/>
              </a:rPr>
              <a:t> (Figure 2)</a:t>
            </a:r>
          </a:p>
          <a:p>
            <a:pPr marL="0" marR="0" indent="0" algn="l" defTabSz="914400" rtl="0" eaLnBrk="0" fontAlgn="base" latinLnBrk="0" hangingPunct="0">
              <a:lnSpc>
                <a:spcPct val="100000"/>
              </a:lnSpc>
              <a:spcBef>
                <a:spcPct val="0"/>
              </a:spcBef>
              <a:spcAft>
                <a:spcPct val="0"/>
              </a:spcAft>
              <a:buClrTx/>
              <a:buSzTx/>
              <a:buFontTx/>
              <a:buNone/>
              <a:tabLst/>
            </a:pPr>
            <a:r>
              <a:rPr lang="en-US" sz="1400" b="1" dirty="0" smtClean="0">
                <a:solidFill>
                  <a:schemeClr val="tx1"/>
                </a:solidFill>
                <a:latin typeface="Arial" charset="0"/>
                <a:ea typeface="ＭＳ Ｐゴシック" pitchFamily="-32" charset="-128"/>
              </a:rPr>
              <a:t> Denver Moves</a:t>
            </a:r>
          </a:p>
        </p:txBody>
      </p:sp>
      <p:sp>
        <p:nvSpPr>
          <p:cNvPr id="60" name="Rectangle 59"/>
          <p:cNvSpPr/>
          <p:nvPr/>
        </p:nvSpPr>
        <p:spPr bwMode="auto">
          <a:xfrm>
            <a:off x="27432000" y="9677400"/>
            <a:ext cx="2133600" cy="762000"/>
          </a:xfrm>
          <a:prstGeom prst="rect">
            <a:avLst/>
          </a:prstGeom>
          <a:ln>
            <a:noFill/>
            <a:headEnd type="none" w="med" len="med"/>
            <a:tailEnd type="none" w="med" len="med"/>
          </a:ln>
          <a:extLst>
            <a:ext uri="{AF507438-7753-43E0-B8FC-AC1667EBCBE1}">
              <a14:hiddenEffects xmlns="" xmlns:a14="http://schemas.microsoft.com/office/drawing/2010/main">
                <a:effectLst>
                  <a:outerShdw dist="35921" dir="2700000" algn="ctr" rotWithShape="0">
                    <a:schemeClr val="bg2"/>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endParaRPr lang="en-US" sz="1400" b="1" dirty="0" smtClean="0">
              <a:solidFill>
                <a:schemeClr val="tx1"/>
              </a:solidFill>
              <a:latin typeface="Arial" charset="0"/>
              <a:ea typeface="ＭＳ Ｐゴシック" pitchFamily="-32" charset="-128"/>
            </a:endParaRPr>
          </a:p>
          <a:p>
            <a:endParaRPr lang="en-US" sz="1400" b="1" dirty="0" smtClean="0">
              <a:solidFill>
                <a:schemeClr val="tx1"/>
              </a:solidFill>
              <a:latin typeface="Arial" charset="0"/>
              <a:ea typeface="ＭＳ Ｐゴシック" pitchFamily="-32" charset="-128"/>
            </a:endParaRPr>
          </a:p>
          <a:p>
            <a:r>
              <a:rPr lang="en-US" sz="1400" b="1" dirty="0" smtClean="0">
                <a:solidFill>
                  <a:schemeClr val="tx1"/>
                </a:solidFill>
                <a:latin typeface="Arial" charset="0"/>
                <a:ea typeface="ＭＳ Ｐゴシック" pitchFamily="-32" charset="-128"/>
              </a:rPr>
              <a:t>(Figure 3) </a:t>
            </a:r>
          </a:p>
          <a:p>
            <a:r>
              <a:rPr lang="en-US" sz="1400" b="1" dirty="0" smtClean="0">
                <a:solidFill>
                  <a:schemeClr val="tx1"/>
                </a:solidFill>
                <a:latin typeface="Arial" charset="0"/>
                <a:ea typeface="ＭＳ Ｐゴシック" pitchFamily="-32" charset="-128"/>
              </a:rPr>
              <a:t>Des Moines Moves</a:t>
            </a:r>
          </a:p>
        </p:txBody>
      </p:sp>
      <p:sp>
        <p:nvSpPr>
          <p:cNvPr id="67" name="Rectangle 66"/>
          <p:cNvSpPr/>
          <p:nvPr/>
        </p:nvSpPr>
        <p:spPr bwMode="auto">
          <a:xfrm>
            <a:off x="27432000" y="12420600"/>
            <a:ext cx="2133600" cy="685800"/>
          </a:xfrm>
          <a:prstGeom prst="rect">
            <a:avLst/>
          </a:prstGeom>
          <a:ln>
            <a:noFill/>
            <a:headEnd type="none" w="med" len="med"/>
            <a:tailEnd type="none" w="med" len="med"/>
          </a:ln>
          <a:extLst>
            <a:ext uri="{AF507438-7753-43E0-B8FC-AC1667EBCBE1}">
              <a14:hiddenEffects xmlns="" xmlns:a14="http://schemas.microsoft.com/office/drawing/2010/main">
                <a:effectLst>
                  <a:outerShdw dist="35921" dir="2700000" algn="ctr" rotWithShape="0">
                    <a:schemeClr val="bg2"/>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endParaRPr lang="en-US" sz="1400" b="1" dirty="0" smtClean="0">
              <a:solidFill>
                <a:schemeClr val="tx1"/>
              </a:solidFill>
              <a:latin typeface="Arial" charset="0"/>
              <a:ea typeface="ＭＳ Ｐゴシック" pitchFamily="-32" charset="-128"/>
            </a:endParaRPr>
          </a:p>
          <a:p>
            <a:r>
              <a:rPr lang="en-US" sz="1400" b="1" dirty="0" smtClean="0">
                <a:solidFill>
                  <a:schemeClr val="tx1"/>
                </a:solidFill>
                <a:latin typeface="Arial" charset="0"/>
                <a:ea typeface="ＭＳ Ｐゴシック" pitchFamily="-32" charset="-128"/>
              </a:rPr>
              <a:t>(Figure 4) </a:t>
            </a:r>
          </a:p>
          <a:p>
            <a:r>
              <a:rPr lang="en-US" sz="1400" b="1" dirty="0" smtClean="0">
                <a:solidFill>
                  <a:schemeClr val="tx1"/>
                </a:solidFill>
                <a:latin typeface="Arial" charset="0"/>
                <a:ea typeface="ＭＳ Ｐゴシック" pitchFamily="-32" charset="-128"/>
              </a:rPr>
              <a:t>Indianapolis Moves</a:t>
            </a:r>
          </a:p>
        </p:txBody>
      </p:sp>
      <p:sp>
        <p:nvSpPr>
          <p:cNvPr id="68" name="Rectangle 67"/>
          <p:cNvSpPr/>
          <p:nvPr/>
        </p:nvSpPr>
        <p:spPr bwMode="auto">
          <a:xfrm>
            <a:off x="27432000" y="15240000"/>
            <a:ext cx="2514600" cy="685800"/>
          </a:xfrm>
          <a:prstGeom prst="rect">
            <a:avLst/>
          </a:prstGeom>
          <a:noFill/>
          <a:ln>
            <a:noFill/>
            <a:headEnd type="none" w="med" len="med"/>
            <a:tailEnd type="none" w="med" len="med"/>
          </a:ln>
          <a:extLst>
            <a:ext uri="{AF507438-7753-43E0-B8FC-AC1667EBCBE1}">
              <a14:hiddenEffects xmlns="" xmlns:a14="http://schemas.microsoft.com/office/drawing/2010/main">
                <a:effectLst>
                  <a:outerShdw dist="35921" dir="2700000" algn="ctr" rotWithShape="0">
                    <a:schemeClr val="bg2"/>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endParaRPr lang="en-US" sz="1400" b="1" dirty="0" smtClean="0">
              <a:solidFill>
                <a:schemeClr val="tx1"/>
              </a:solidFill>
              <a:latin typeface="Arial" charset="0"/>
              <a:ea typeface="ＭＳ Ｐゴシック" pitchFamily="-32" charset="-128"/>
            </a:endParaRPr>
          </a:p>
          <a:p>
            <a:r>
              <a:rPr lang="en-US" sz="1400" b="1" dirty="0" smtClean="0">
                <a:solidFill>
                  <a:schemeClr val="tx1"/>
                </a:solidFill>
                <a:latin typeface="Arial" charset="0"/>
                <a:ea typeface="ＭＳ Ｐゴシック" pitchFamily="-32" charset="-128"/>
              </a:rPr>
              <a:t>(Figure 5) </a:t>
            </a:r>
          </a:p>
          <a:p>
            <a:r>
              <a:rPr lang="en-US" sz="1400" b="1" dirty="0" smtClean="0">
                <a:solidFill>
                  <a:schemeClr val="tx1"/>
                </a:solidFill>
                <a:latin typeface="Arial" charset="0"/>
                <a:ea typeface="ＭＳ Ｐゴシック" pitchFamily="-32" charset="-128"/>
              </a:rPr>
              <a:t>San Antonio Moves</a:t>
            </a:r>
          </a:p>
        </p:txBody>
      </p:sp>
      <p:sp>
        <p:nvSpPr>
          <p:cNvPr id="69" name="Rectangle 68"/>
          <p:cNvSpPr/>
          <p:nvPr/>
        </p:nvSpPr>
        <p:spPr bwMode="auto">
          <a:xfrm>
            <a:off x="27432000" y="17983200"/>
            <a:ext cx="2514600" cy="685800"/>
          </a:xfrm>
          <a:prstGeom prst="rect">
            <a:avLst/>
          </a:prstGeom>
          <a:noFill/>
          <a:ln>
            <a:noFill/>
            <a:headEnd type="none" w="med" len="med"/>
            <a:tailEnd type="none" w="med" len="med"/>
          </a:ln>
          <a:extLst>
            <a:ext uri="{AF507438-7753-43E0-B8FC-AC1667EBCBE1}">
              <a14:hiddenEffects xmlns="" xmlns:a14="http://schemas.microsoft.com/office/drawing/2010/main">
                <a:effectLst>
                  <a:outerShdw dist="35921" dir="2700000" algn="ctr" rotWithShape="0">
                    <a:schemeClr val="bg2"/>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endParaRPr lang="en-US" sz="1400" b="1" dirty="0" smtClean="0">
              <a:solidFill>
                <a:schemeClr val="tx1"/>
              </a:solidFill>
              <a:latin typeface="Arial" charset="0"/>
              <a:ea typeface="ＭＳ Ｐゴシック" pitchFamily="-32" charset="-128"/>
            </a:endParaRPr>
          </a:p>
          <a:p>
            <a:r>
              <a:rPr lang="en-US" sz="1400" b="1" dirty="0" smtClean="0">
                <a:solidFill>
                  <a:schemeClr val="tx1"/>
                </a:solidFill>
                <a:latin typeface="Arial" charset="0"/>
                <a:ea typeface="ＭＳ Ｐゴシック" pitchFamily="-32" charset="-128"/>
              </a:rPr>
              <a:t>(Figure 6) </a:t>
            </a:r>
          </a:p>
          <a:p>
            <a:r>
              <a:rPr lang="en-US" sz="1400" b="1" dirty="0" smtClean="0">
                <a:solidFill>
                  <a:schemeClr val="tx1"/>
                </a:solidFill>
                <a:latin typeface="Arial" charset="0"/>
                <a:ea typeface="ＭＳ Ｐゴシック" pitchFamily="-32" charset="-128"/>
              </a:rPr>
              <a:t>White Center Moves</a:t>
            </a:r>
          </a:p>
        </p:txBody>
      </p:sp>
      <p:sp>
        <p:nvSpPr>
          <p:cNvPr id="72" name="Text Box 403"/>
          <p:cNvSpPr txBox="1">
            <a:spLocks noChangeArrowheads="1"/>
          </p:cNvSpPr>
          <p:nvPr/>
        </p:nvSpPr>
        <p:spPr bwMode="auto">
          <a:xfrm>
            <a:off x="23241000" y="5029200"/>
            <a:ext cx="5791200" cy="415494"/>
          </a:xfrm>
          <a:prstGeom prst="rect">
            <a:avLst/>
          </a:prstGeom>
          <a:noFill/>
          <a:ln w="9525">
            <a:noFill/>
            <a:miter lim="800000"/>
            <a:headEnd/>
            <a:tailEnd/>
          </a:ln>
        </p:spPr>
        <p:txBody>
          <a:bodyPr wrap="square" lIns="121917" tIns="60958" rIns="121917" bIns="60958">
            <a:spAutoFit/>
          </a:bodyPr>
          <a:lstStyle/>
          <a:p>
            <a:pPr algn="ctr" defTabSz="5852438">
              <a:spcBef>
                <a:spcPct val="50000"/>
              </a:spcBef>
            </a:pPr>
            <a:r>
              <a:rPr lang="en-US" sz="1900" b="1" dirty="0" smtClean="0">
                <a:solidFill>
                  <a:srgbClr val="333333"/>
                </a:solidFill>
                <a:cs typeface="ＭＳ Ｐゴシック"/>
              </a:rPr>
              <a:t>(Figures 2-6) Location of Moves by Site</a:t>
            </a:r>
            <a:endParaRPr lang="en-US" sz="1900" b="1" dirty="0">
              <a:solidFill>
                <a:srgbClr val="333333"/>
              </a:solidFill>
              <a:cs typeface="ＭＳ Ｐゴシック"/>
            </a:endParaRPr>
          </a:p>
        </p:txBody>
      </p:sp>
      <p:sp>
        <p:nvSpPr>
          <p:cNvPr id="73" name="Text Box 403"/>
          <p:cNvSpPr txBox="1">
            <a:spLocks noChangeArrowheads="1"/>
          </p:cNvSpPr>
          <p:nvPr/>
        </p:nvSpPr>
        <p:spPr bwMode="auto">
          <a:xfrm>
            <a:off x="14782800" y="4994706"/>
            <a:ext cx="8077200" cy="415494"/>
          </a:xfrm>
          <a:prstGeom prst="rect">
            <a:avLst/>
          </a:prstGeom>
          <a:noFill/>
          <a:ln w="9525">
            <a:noFill/>
            <a:miter lim="800000"/>
            <a:headEnd/>
            <a:tailEnd/>
          </a:ln>
        </p:spPr>
        <p:txBody>
          <a:bodyPr wrap="square" lIns="121917" tIns="60958" rIns="121917" bIns="60958">
            <a:spAutoFit/>
          </a:bodyPr>
          <a:lstStyle/>
          <a:p>
            <a:pPr algn="ctr" defTabSz="5852438">
              <a:spcBef>
                <a:spcPct val="50000"/>
              </a:spcBef>
            </a:pPr>
            <a:r>
              <a:rPr lang="en-US" sz="1900" b="1" dirty="0" smtClean="0">
                <a:solidFill>
                  <a:srgbClr val="333333"/>
                </a:solidFill>
                <a:cs typeface="ＭＳ Ｐゴシック"/>
              </a:rPr>
              <a:t>(Tables 2-6) Demographic, Social, and Labor Characteristics by Site</a:t>
            </a:r>
            <a:endParaRPr lang="en-US" sz="1900" b="1" dirty="0">
              <a:solidFill>
                <a:srgbClr val="333333"/>
              </a:solidFill>
              <a:cs typeface="ＭＳ Ｐゴシック"/>
            </a:endParaRPr>
          </a:p>
        </p:txBody>
      </p:sp>
      <p:pic>
        <p:nvPicPr>
          <p:cNvPr id="4099" name="Picture 3"/>
          <p:cNvPicPr>
            <a:picLocks noChangeAspect="1" noChangeArrowheads="1"/>
          </p:cNvPicPr>
          <p:nvPr/>
        </p:nvPicPr>
        <p:blipFill>
          <a:blip r:embed="rId19" cstate="print"/>
          <a:srcRect/>
          <a:stretch>
            <a:fillRect/>
          </a:stretch>
        </p:blipFill>
        <p:spPr bwMode="auto">
          <a:xfrm>
            <a:off x="14554200" y="22860000"/>
            <a:ext cx="15087600" cy="2579114"/>
          </a:xfrm>
          <a:prstGeom prst="rect">
            <a:avLst/>
          </a:prstGeom>
          <a:noFill/>
          <a:ln w="9525">
            <a:solidFill>
              <a:schemeClr val="accent1"/>
            </a:solidFill>
            <a:miter lim="800000"/>
            <a:headEnd/>
            <a:tailEnd/>
          </a:ln>
        </p:spPr>
      </p:pic>
      <p:sp>
        <p:nvSpPr>
          <p:cNvPr id="63" name="Rounded Rectangle 62"/>
          <p:cNvSpPr/>
          <p:nvPr/>
        </p:nvSpPr>
        <p:spPr bwMode="auto">
          <a:xfrm>
            <a:off x="19964400" y="24460200"/>
            <a:ext cx="1371600" cy="533400"/>
          </a:xfrm>
          <a:prstGeom prst="roundRect">
            <a:avLst/>
          </a:prstGeom>
          <a:noFill/>
          <a:ln w="57150">
            <a:solidFill>
              <a:schemeClr val="accent6"/>
            </a:solidFill>
            <a:headEnd type="none" w="med" len="med"/>
            <a:tailEnd type="none" w="med" len="med"/>
          </a:ln>
          <a:extLst>
            <a:ext uri="{AF507438-7753-43E0-B8FC-AC1667EBCBE1}">
              <a14:hiddenEffects xmlns="" xmlns:a14="http://schemas.microsoft.com/office/drawing/2010/main">
                <a:effectLst>
                  <a:outerShdw dist="35921" dir="2700000" algn="ctr" rotWithShape="0">
                    <a:schemeClr val="bg2"/>
                  </a:outerShdw>
                </a:effectLst>
              </a14:hiddenEffects>
            </a:ext>
          </a:extLst>
        </p:spPr>
        <p:style>
          <a:lnRef idx="2">
            <a:schemeClr val="accent2"/>
          </a:lnRef>
          <a:fillRef idx="1">
            <a:schemeClr val="lt1"/>
          </a:fillRef>
          <a:effectRef idx="0">
            <a:schemeClr val="accent2"/>
          </a:effectRef>
          <a:fontRef idx="minor">
            <a:schemeClr val="dk1"/>
          </a:fontRef>
        </p:style>
        <p:txBody>
          <a:bodyPr vert="horz" wrap="square" lIns="121917" tIns="60958" rIns="121917" bIns="60958" numCol="1" rtlCol="0" anchor="t" anchorCtr="0" compatLnSpc="1">
            <a:prstTxWarp prst="textNoShape">
              <a:avLst/>
            </a:prstTxWarp>
          </a:bodyPr>
          <a:lstStyle/>
          <a:p>
            <a:pPr defTabSz="1219170"/>
            <a:endParaRPr lang="en-US" sz="3200" dirty="0" smtClean="0">
              <a:latin typeface="Arial" charset="0"/>
              <a:ea typeface="ＭＳ Ｐゴシック" pitchFamily="-32" charset="-128"/>
            </a:endParaRPr>
          </a:p>
        </p:txBody>
      </p:sp>
      <p:sp>
        <p:nvSpPr>
          <p:cNvPr id="74" name="Rounded Rectangle 73"/>
          <p:cNvSpPr/>
          <p:nvPr/>
        </p:nvSpPr>
        <p:spPr bwMode="auto">
          <a:xfrm>
            <a:off x="25527000" y="23698200"/>
            <a:ext cx="685800" cy="228600"/>
          </a:xfrm>
          <a:prstGeom prst="roundRect">
            <a:avLst/>
          </a:prstGeom>
          <a:noFill/>
          <a:ln w="57150">
            <a:solidFill>
              <a:schemeClr val="accent3"/>
            </a:solidFill>
            <a:headEnd type="none" w="med" len="med"/>
            <a:tailEnd type="none" w="med" len="med"/>
          </a:ln>
          <a:extLst>
            <a:ext uri="{AF507438-7753-43E0-B8FC-AC1667EBCBE1}">
              <a14:hiddenEffects xmlns="" xmlns:a14="http://schemas.microsoft.com/office/drawing/2010/main">
                <a:effectLst>
                  <a:outerShdw dist="35921" dir="2700000" algn="ctr" rotWithShape="0">
                    <a:schemeClr val="bg2"/>
                  </a:outerShdw>
                </a:effectLst>
              </a14:hiddenEffects>
            </a:ext>
          </a:extLst>
        </p:spPr>
        <p:style>
          <a:lnRef idx="2">
            <a:schemeClr val="accent2"/>
          </a:lnRef>
          <a:fillRef idx="1">
            <a:schemeClr val="lt1"/>
          </a:fillRef>
          <a:effectRef idx="0">
            <a:schemeClr val="accent2"/>
          </a:effectRef>
          <a:fontRef idx="minor">
            <a:schemeClr val="dk1"/>
          </a:fontRef>
        </p:style>
        <p:txBody>
          <a:bodyPr vert="horz" wrap="square" lIns="121917" tIns="60958" rIns="121917" bIns="60958" numCol="1" rtlCol="0" anchor="t" anchorCtr="0" compatLnSpc="1">
            <a:prstTxWarp prst="textNoShape">
              <a:avLst/>
            </a:prstTxWarp>
          </a:bodyPr>
          <a:lstStyle/>
          <a:p>
            <a:pPr defTabSz="1219170"/>
            <a:endParaRPr lang="en-US" sz="3200" dirty="0" smtClean="0">
              <a:latin typeface="Arial" charset="0"/>
              <a:ea typeface="ＭＳ Ｐゴシック" pitchFamily="-32" charset="-128"/>
            </a:endParaRPr>
          </a:p>
        </p:txBody>
      </p:sp>
      <p:sp>
        <p:nvSpPr>
          <p:cNvPr id="78" name="Rounded Rectangle 77"/>
          <p:cNvSpPr/>
          <p:nvPr/>
        </p:nvSpPr>
        <p:spPr bwMode="auto">
          <a:xfrm>
            <a:off x="26136600" y="24688800"/>
            <a:ext cx="1447800" cy="304800"/>
          </a:xfrm>
          <a:prstGeom prst="roundRect">
            <a:avLst/>
          </a:prstGeom>
          <a:noFill/>
          <a:ln w="57150">
            <a:solidFill>
              <a:schemeClr val="accent3"/>
            </a:solidFill>
            <a:headEnd type="none" w="med" len="med"/>
            <a:tailEnd type="none" w="med" len="med"/>
          </a:ln>
          <a:extLst>
            <a:ext uri="{AF507438-7753-43E0-B8FC-AC1667EBCBE1}">
              <a14:hiddenEffects xmlns="" xmlns:a14="http://schemas.microsoft.com/office/drawing/2010/main">
                <a:effectLst>
                  <a:outerShdw dist="35921" dir="2700000" algn="ctr" rotWithShape="0">
                    <a:schemeClr val="bg2"/>
                  </a:outerShdw>
                </a:effectLst>
              </a14:hiddenEffects>
            </a:ext>
          </a:extLst>
        </p:spPr>
        <p:style>
          <a:lnRef idx="2">
            <a:schemeClr val="accent2"/>
          </a:lnRef>
          <a:fillRef idx="1">
            <a:schemeClr val="lt1"/>
          </a:fillRef>
          <a:effectRef idx="0">
            <a:schemeClr val="accent2"/>
          </a:effectRef>
          <a:fontRef idx="minor">
            <a:schemeClr val="dk1"/>
          </a:fontRef>
        </p:style>
        <p:txBody>
          <a:bodyPr vert="horz" wrap="square" lIns="121917" tIns="60958" rIns="121917" bIns="60958" numCol="1" rtlCol="0" anchor="t" anchorCtr="0" compatLnSpc="1">
            <a:prstTxWarp prst="textNoShape">
              <a:avLst/>
            </a:prstTxWarp>
          </a:bodyPr>
          <a:lstStyle/>
          <a:p>
            <a:pPr defTabSz="1219170"/>
            <a:endParaRPr lang="en-US" sz="3200" dirty="0" smtClean="0">
              <a:latin typeface="Arial" charset="0"/>
              <a:ea typeface="ＭＳ Ｐゴシック" pitchFamily="-32" charset="-128"/>
            </a:endParaRPr>
          </a:p>
        </p:txBody>
      </p:sp>
      <p:sp>
        <p:nvSpPr>
          <p:cNvPr id="81" name="TextBox 80"/>
          <p:cNvSpPr txBox="1"/>
          <p:nvPr/>
        </p:nvSpPr>
        <p:spPr bwMode="auto">
          <a:xfrm>
            <a:off x="1295400" y="12573000"/>
            <a:ext cx="6400800" cy="6540249"/>
          </a:xfrm>
          <a:prstGeom prst="rect">
            <a:avLst/>
          </a:prstGeom>
          <a:noFill/>
          <a:ln>
            <a:noFill/>
          </a:ln>
        </p:spPr>
        <p:txBody>
          <a:bodyPr vert="horz" wrap="square" lIns="365760" tIns="121917" rIns="365760" bIns="0" numCol="1" rtlCol="0" anchor="t" anchorCtr="0" compatLnSpc="1">
            <a:prstTxWarp prst="textNoShape">
              <a:avLst/>
            </a:prstTxWarp>
            <a:spAutoFit/>
          </a:bodyPr>
          <a:lstStyle/>
          <a:p>
            <a:pPr marL="0" lvl="1" defTabSz="869929">
              <a:buClr>
                <a:schemeClr val="hlink"/>
              </a:buClr>
              <a:buSzPct val="130000"/>
            </a:pPr>
            <a:r>
              <a:rPr lang="en-US" sz="2100" b="1" dirty="0" smtClean="0"/>
              <a:t>Mobility</a:t>
            </a:r>
          </a:p>
          <a:p>
            <a:pPr marL="0" lvl="1" defTabSz="869929">
              <a:buClr>
                <a:schemeClr val="hlink"/>
              </a:buClr>
              <a:buSzPct val="130000"/>
            </a:pPr>
            <a:r>
              <a:rPr lang="en-US" sz="2100" dirty="0" smtClean="0"/>
              <a:t>Mobility has been shown to impact economic and social well-being and is studied intensely in research on neighborhood effects. Factors found to influence mobility in past empirical studies are summarized in Table 1.</a:t>
            </a:r>
          </a:p>
          <a:p>
            <a:pPr marL="0" lvl="1" defTabSz="869929">
              <a:buClr>
                <a:schemeClr val="hlink"/>
              </a:buClr>
              <a:buSzPct val="130000"/>
            </a:pPr>
            <a:endParaRPr lang="en-US" sz="1000" dirty="0" smtClean="0"/>
          </a:p>
          <a:p>
            <a:pPr marL="0" lvl="1" defTabSz="869929">
              <a:buClr>
                <a:schemeClr val="hlink"/>
              </a:buClr>
              <a:buSzPct val="130000"/>
            </a:pPr>
            <a:r>
              <a:rPr lang="en-US" sz="2100" dirty="0" smtClean="0"/>
              <a:t>Predicting mobility is complicated by the fact that different populations move at different rates. Between 2007 and 2008, only 12% of Americans changed residences – the lowest percentage on record (Cohn and Morin 2008). Yet after three waves of data collection for the </a:t>
            </a:r>
            <a:r>
              <a:rPr lang="en-US" sz="2100" i="1" dirty="0" smtClean="0"/>
              <a:t>Making Connections</a:t>
            </a:r>
            <a:r>
              <a:rPr lang="en-US" sz="2100" dirty="0" smtClean="0"/>
              <a:t> Survey, we continue to observe movement that exceeds national levels. This is consistent with abundant literature demonstrating that disadvantaged neighborhoods experience higher rates of mobility (Coulton et al 2009). </a:t>
            </a:r>
          </a:p>
          <a:p>
            <a:pPr marL="0" lvl="1" defTabSz="869929">
              <a:buClr>
                <a:schemeClr val="hlink"/>
              </a:buClr>
              <a:buSzPct val="130000"/>
            </a:pPr>
            <a:endParaRPr lang="en-US" sz="1800" dirty="0" smtClean="0"/>
          </a:p>
        </p:txBody>
      </p:sp>
      <p:sp>
        <p:nvSpPr>
          <p:cNvPr id="82" name="Text Box 403"/>
          <p:cNvSpPr txBox="1">
            <a:spLocks noChangeArrowheads="1"/>
          </p:cNvSpPr>
          <p:nvPr/>
        </p:nvSpPr>
        <p:spPr bwMode="auto">
          <a:xfrm>
            <a:off x="7391400" y="13258800"/>
            <a:ext cx="5638800" cy="415494"/>
          </a:xfrm>
          <a:prstGeom prst="rect">
            <a:avLst/>
          </a:prstGeom>
          <a:noFill/>
          <a:ln w="9525">
            <a:noFill/>
            <a:miter lim="800000"/>
            <a:headEnd/>
            <a:tailEnd/>
          </a:ln>
        </p:spPr>
        <p:txBody>
          <a:bodyPr wrap="square" lIns="121917" tIns="60958" rIns="121917" bIns="60958">
            <a:spAutoFit/>
          </a:bodyPr>
          <a:lstStyle/>
          <a:p>
            <a:pPr defTabSz="5852438">
              <a:spcBef>
                <a:spcPct val="50000"/>
              </a:spcBef>
            </a:pPr>
            <a:r>
              <a:rPr lang="en-US" sz="1900" b="1" dirty="0" smtClean="0">
                <a:solidFill>
                  <a:srgbClr val="333333"/>
                </a:solidFill>
                <a:cs typeface="ＭＳ Ｐゴシック"/>
              </a:rPr>
              <a:t>(Table 1) Factors Found to Influence Mobility</a:t>
            </a:r>
            <a:endParaRPr lang="en-US" sz="1900" b="1" dirty="0">
              <a:solidFill>
                <a:srgbClr val="333333"/>
              </a:solidFill>
              <a:cs typeface="ＭＳ Ｐゴシック"/>
            </a:endParaRPr>
          </a:p>
        </p:txBody>
      </p:sp>
      <p:sp>
        <p:nvSpPr>
          <p:cNvPr id="83" name="Text Box 403"/>
          <p:cNvSpPr txBox="1">
            <a:spLocks noChangeArrowheads="1"/>
          </p:cNvSpPr>
          <p:nvPr/>
        </p:nvSpPr>
        <p:spPr bwMode="auto">
          <a:xfrm>
            <a:off x="7467600" y="17830800"/>
            <a:ext cx="5715000" cy="615549"/>
          </a:xfrm>
          <a:prstGeom prst="rect">
            <a:avLst/>
          </a:prstGeom>
          <a:noFill/>
          <a:ln w="9525">
            <a:noFill/>
            <a:miter lim="800000"/>
            <a:headEnd/>
            <a:tailEnd/>
          </a:ln>
        </p:spPr>
        <p:txBody>
          <a:bodyPr wrap="square" lIns="121917" tIns="60958" rIns="121917" bIns="60958">
            <a:spAutoFit/>
          </a:bodyPr>
          <a:lstStyle/>
          <a:p>
            <a:pPr defTabSz="5852438">
              <a:spcBef>
                <a:spcPct val="50000"/>
              </a:spcBef>
            </a:pPr>
            <a:r>
              <a:rPr lang="en-US" sz="1600" dirty="0" smtClean="0">
                <a:cs typeface="Arial" pitchFamily="34" charset="0"/>
              </a:rPr>
              <a:t>* Authors Key:  a = Cohn and Morin (2008); b = South et al (1998); c = South and Crowder (1998).</a:t>
            </a:r>
            <a:endParaRPr lang="en-US" sz="1600" b="1" dirty="0">
              <a:solidFill>
                <a:srgbClr val="333333"/>
              </a:solidFill>
              <a:cs typeface="Arial" pitchFamily="34" charset="0"/>
            </a:endParaRPr>
          </a:p>
        </p:txBody>
      </p:sp>
      <p:sp>
        <p:nvSpPr>
          <p:cNvPr id="84" name="Text Box 403"/>
          <p:cNvSpPr txBox="1">
            <a:spLocks noChangeArrowheads="1"/>
          </p:cNvSpPr>
          <p:nvPr/>
        </p:nvSpPr>
        <p:spPr bwMode="auto">
          <a:xfrm>
            <a:off x="14478000" y="20269200"/>
            <a:ext cx="14935200" cy="1923599"/>
          </a:xfrm>
          <a:prstGeom prst="rect">
            <a:avLst/>
          </a:prstGeom>
          <a:noFill/>
          <a:ln w="9525">
            <a:noFill/>
            <a:miter lim="800000"/>
            <a:headEnd/>
            <a:tailEnd/>
          </a:ln>
        </p:spPr>
        <p:txBody>
          <a:bodyPr wrap="square" lIns="121917" tIns="60958" rIns="121917" bIns="60958">
            <a:noAutofit/>
          </a:bodyPr>
          <a:lstStyle/>
          <a:p>
            <a:pPr>
              <a:defRPr/>
            </a:pPr>
            <a:endParaRPr lang="en-US" sz="9600" b="1" dirty="0"/>
          </a:p>
        </p:txBody>
      </p:sp>
      <p:sp>
        <p:nvSpPr>
          <p:cNvPr id="86" name="Rectangle 56"/>
          <p:cNvSpPr>
            <a:spLocks noChangeArrowheads="1"/>
          </p:cNvSpPr>
          <p:nvPr/>
        </p:nvSpPr>
        <p:spPr bwMode="auto">
          <a:xfrm>
            <a:off x="14249400" y="20802600"/>
            <a:ext cx="15697200" cy="1461927"/>
          </a:xfrm>
          <a:prstGeom prst="rect">
            <a:avLst/>
          </a:prstGeom>
          <a:noFill/>
          <a:ln w="9525">
            <a:noFill/>
            <a:miter lim="800000"/>
            <a:headEnd/>
            <a:tailEnd/>
          </a:ln>
        </p:spPr>
        <p:txBody>
          <a:bodyPr wrap="square" lIns="365751" tIns="487668" rIns="365751" bIns="0">
            <a:spAutoFit/>
          </a:bodyPr>
          <a:lstStyle/>
          <a:p>
            <a:pPr>
              <a:defRPr/>
            </a:pPr>
            <a:r>
              <a:rPr lang="en-US" sz="2100" dirty="0" smtClean="0"/>
              <a:t>Table 7 summaries the number of moves reported by respondents in each of the five sites and overall. The white columns distinguish between residences that fell within and outside of the county associated with the original survey neighborhood.  </a:t>
            </a:r>
            <a:r>
              <a:rPr lang="en-US" sz="2100" b="1" dirty="0" smtClean="0"/>
              <a:t> </a:t>
            </a:r>
            <a:endParaRPr lang="en-US" sz="2100" dirty="0" smtClean="0"/>
          </a:p>
          <a:p>
            <a:pPr>
              <a:defRPr/>
            </a:pPr>
            <a:r>
              <a:rPr lang="en-US" sz="2100" dirty="0" smtClean="0"/>
              <a:t>  </a:t>
            </a:r>
          </a:p>
        </p:txBody>
      </p:sp>
      <p:pic>
        <p:nvPicPr>
          <p:cNvPr id="4104" name="Picture 8"/>
          <p:cNvPicPr>
            <a:picLocks noChangeAspect="1" noChangeArrowheads="1"/>
          </p:cNvPicPr>
          <p:nvPr/>
        </p:nvPicPr>
        <p:blipFill>
          <a:blip r:embed="rId20" cstate="print"/>
          <a:srcRect/>
          <a:stretch>
            <a:fillRect/>
          </a:stretch>
        </p:blipFill>
        <p:spPr bwMode="auto">
          <a:xfrm>
            <a:off x="7620000" y="13716000"/>
            <a:ext cx="5105400" cy="3942652"/>
          </a:xfrm>
          <a:prstGeom prst="rect">
            <a:avLst/>
          </a:prstGeom>
          <a:noFill/>
          <a:ln w="9525">
            <a:solidFill>
              <a:schemeClr val="accent1"/>
            </a:solidFill>
            <a:miter lim="800000"/>
            <a:headEnd/>
            <a:tailEnd/>
          </a:ln>
        </p:spPr>
      </p:pic>
      <p:pic>
        <p:nvPicPr>
          <p:cNvPr id="1032" name="Picture 8"/>
          <p:cNvPicPr>
            <a:picLocks noChangeAspect="1" noChangeArrowheads="1"/>
          </p:cNvPicPr>
          <p:nvPr/>
        </p:nvPicPr>
        <p:blipFill>
          <a:blip r:embed="rId21" cstate="print">
            <a:extLst>
              <a:ext uri="{28A0092B-C50C-407E-A947-70E740481C1C}">
                <a14:useLocalDpi xmlns="" xmlns:a14="http://schemas.microsoft.com/office/drawing/2010/main" val="0"/>
              </a:ext>
            </a:extLst>
          </a:blip>
          <a:srcRect/>
          <a:stretch>
            <a:fillRect/>
          </a:stretch>
        </p:blipFill>
        <p:spPr bwMode="auto">
          <a:xfrm>
            <a:off x="15473172" y="5867400"/>
            <a:ext cx="6446520" cy="1888789"/>
          </a:xfrm>
          <a:prstGeom prst="rect">
            <a:avLst/>
          </a:prstGeom>
          <a:noFill/>
          <a:ln w="38100">
            <a:solidFill>
              <a:schemeClr val="tx1"/>
            </a:solid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033" name="Picture 9"/>
          <p:cNvPicPr>
            <a:picLocks noChangeAspect="1" noChangeArrowheads="1"/>
          </p:cNvPicPr>
          <p:nvPr/>
        </p:nvPicPr>
        <p:blipFill>
          <a:blip r:embed="rId22" cstate="print">
            <a:extLst>
              <a:ext uri="{28A0092B-C50C-407E-A947-70E740481C1C}">
                <a14:useLocalDpi xmlns="" xmlns:a14="http://schemas.microsoft.com/office/drawing/2010/main" val="0"/>
              </a:ext>
            </a:extLst>
          </a:blip>
          <a:srcRect/>
          <a:stretch>
            <a:fillRect/>
          </a:stretch>
        </p:blipFill>
        <p:spPr bwMode="auto">
          <a:xfrm>
            <a:off x="15473172" y="8550611"/>
            <a:ext cx="6446520" cy="188878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034" name="Picture 10"/>
          <p:cNvPicPr>
            <a:picLocks noChangeAspect="1" noChangeArrowheads="1"/>
          </p:cNvPicPr>
          <p:nvPr/>
        </p:nvPicPr>
        <p:blipFill>
          <a:blip r:embed="rId23" cstate="print">
            <a:extLst>
              <a:ext uri="{28A0092B-C50C-407E-A947-70E740481C1C}">
                <a14:useLocalDpi xmlns="" xmlns:a14="http://schemas.microsoft.com/office/drawing/2010/main" val="0"/>
              </a:ext>
            </a:extLst>
          </a:blip>
          <a:srcRect/>
          <a:stretch>
            <a:fillRect/>
          </a:stretch>
        </p:blipFill>
        <p:spPr bwMode="auto">
          <a:xfrm>
            <a:off x="15473172" y="11293811"/>
            <a:ext cx="6446520" cy="188878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035" name="Picture 11"/>
          <p:cNvPicPr>
            <a:picLocks noChangeAspect="1" noChangeArrowheads="1"/>
          </p:cNvPicPr>
          <p:nvPr/>
        </p:nvPicPr>
        <p:blipFill>
          <a:blip r:embed="rId24" cstate="print">
            <a:extLst>
              <a:ext uri="{28A0092B-C50C-407E-A947-70E740481C1C}">
                <a14:useLocalDpi xmlns="" xmlns:a14="http://schemas.microsoft.com/office/drawing/2010/main" val="0"/>
              </a:ext>
            </a:extLst>
          </a:blip>
          <a:srcRect/>
          <a:stretch>
            <a:fillRect/>
          </a:stretch>
        </p:blipFill>
        <p:spPr bwMode="auto">
          <a:xfrm>
            <a:off x="15468600" y="14037011"/>
            <a:ext cx="6446520" cy="188878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036" name="Picture 12"/>
          <p:cNvPicPr>
            <a:picLocks noChangeAspect="1" noChangeArrowheads="1"/>
          </p:cNvPicPr>
          <p:nvPr/>
        </p:nvPicPr>
        <p:blipFill>
          <a:blip r:embed="rId25" cstate="print">
            <a:extLst>
              <a:ext uri="{28A0092B-C50C-407E-A947-70E740481C1C}">
                <a14:useLocalDpi xmlns="" xmlns:a14="http://schemas.microsoft.com/office/drawing/2010/main" val="0"/>
              </a:ext>
            </a:extLst>
          </a:blip>
          <a:srcRect/>
          <a:stretch>
            <a:fillRect/>
          </a:stretch>
        </p:blipFill>
        <p:spPr bwMode="auto">
          <a:xfrm>
            <a:off x="15468600" y="16704011"/>
            <a:ext cx="6446520" cy="188878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61" name="Rounded Rectangle 60"/>
          <p:cNvSpPr/>
          <p:nvPr/>
        </p:nvSpPr>
        <p:spPr bwMode="auto">
          <a:xfrm>
            <a:off x="17754600" y="5867400"/>
            <a:ext cx="838200" cy="228600"/>
          </a:xfrm>
          <a:prstGeom prst="roundRect">
            <a:avLst/>
          </a:prstGeom>
          <a:noFill/>
          <a:ln w="38100">
            <a:solidFill>
              <a:schemeClr val="accent6"/>
            </a:solidFill>
            <a:headEnd type="none" w="med" len="med"/>
            <a:tailEnd type="none" w="med" len="med"/>
          </a:ln>
          <a:extLst>
            <a:ext uri="{AF507438-7753-43E0-B8FC-AC1667EBCBE1}">
              <a14:hiddenEffects xmlns="" xmlns:a14="http://schemas.microsoft.com/office/drawing/2010/main">
                <a:effectLst>
                  <a:outerShdw dist="35921" dir="2700000" algn="ctr" rotWithShape="0">
                    <a:schemeClr val="bg2"/>
                  </a:outerShdw>
                </a:effectLst>
              </a14:hiddenEffects>
            </a:ext>
          </a:extLst>
        </p:spPr>
        <p:style>
          <a:lnRef idx="2">
            <a:schemeClr val="accent2"/>
          </a:lnRef>
          <a:fillRef idx="1">
            <a:schemeClr val="lt1"/>
          </a:fillRef>
          <a:effectRef idx="0">
            <a:schemeClr val="accent2"/>
          </a:effectRef>
          <a:fontRef idx="minor">
            <a:schemeClr val="dk1"/>
          </a:fontRef>
        </p:style>
        <p:txBody>
          <a:bodyPr vert="horz" wrap="square" lIns="121917" tIns="60958" rIns="121917" bIns="60958" numCol="1" rtlCol="0" anchor="t" anchorCtr="0" compatLnSpc="1">
            <a:prstTxWarp prst="textNoShape">
              <a:avLst/>
            </a:prstTxWarp>
          </a:bodyPr>
          <a:lstStyle/>
          <a:p>
            <a:pPr defTabSz="1219170"/>
            <a:endParaRPr lang="en-US" sz="3200" dirty="0" smtClean="0">
              <a:latin typeface="Arial" charset="0"/>
              <a:ea typeface="ＭＳ Ｐゴシック" pitchFamily="-32" charset="-128"/>
            </a:endParaRPr>
          </a:p>
        </p:txBody>
      </p:sp>
      <p:sp>
        <p:nvSpPr>
          <p:cNvPr id="62" name="Rounded Rectangle 61"/>
          <p:cNvSpPr/>
          <p:nvPr/>
        </p:nvSpPr>
        <p:spPr bwMode="auto">
          <a:xfrm>
            <a:off x="17754600" y="14249400"/>
            <a:ext cx="838200" cy="228600"/>
          </a:xfrm>
          <a:prstGeom prst="roundRect">
            <a:avLst/>
          </a:prstGeom>
          <a:noFill/>
          <a:ln w="38100">
            <a:solidFill>
              <a:schemeClr val="accent6"/>
            </a:solidFill>
            <a:headEnd type="none" w="med" len="med"/>
            <a:tailEnd type="none" w="med" len="med"/>
          </a:ln>
          <a:extLst>
            <a:ext uri="{AF507438-7753-43E0-B8FC-AC1667EBCBE1}">
              <a14:hiddenEffects xmlns="" xmlns:a14="http://schemas.microsoft.com/office/drawing/2010/main">
                <a:effectLst>
                  <a:outerShdw dist="35921" dir="2700000" algn="ctr" rotWithShape="0">
                    <a:schemeClr val="bg2"/>
                  </a:outerShdw>
                </a:effectLst>
              </a14:hiddenEffects>
            </a:ext>
          </a:extLst>
        </p:spPr>
        <p:style>
          <a:lnRef idx="2">
            <a:schemeClr val="accent2"/>
          </a:lnRef>
          <a:fillRef idx="1">
            <a:schemeClr val="lt1"/>
          </a:fillRef>
          <a:effectRef idx="0">
            <a:schemeClr val="accent2"/>
          </a:effectRef>
          <a:fontRef idx="minor">
            <a:schemeClr val="dk1"/>
          </a:fontRef>
        </p:style>
        <p:txBody>
          <a:bodyPr vert="horz" wrap="square" lIns="121917" tIns="60958" rIns="121917" bIns="60958" numCol="1" rtlCol="0" anchor="t" anchorCtr="0" compatLnSpc="1">
            <a:prstTxWarp prst="textNoShape">
              <a:avLst/>
            </a:prstTxWarp>
          </a:bodyPr>
          <a:lstStyle/>
          <a:p>
            <a:pPr defTabSz="1219170"/>
            <a:endParaRPr lang="en-US" sz="3200" dirty="0" smtClean="0">
              <a:latin typeface="Arial" charset="0"/>
              <a:ea typeface="ＭＳ Ｐゴシック" pitchFamily="-32" charset="-128"/>
            </a:endParaRPr>
          </a:p>
        </p:txBody>
      </p:sp>
      <p:sp>
        <p:nvSpPr>
          <p:cNvPr id="70" name="Rounded Rectangle 69"/>
          <p:cNvSpPr/>
          <p:nvPr/>
        </p:nvSpPr>
        <p:spPr bwMode="auto">
          <a:xfrm>
            <a:off x="17754600" y="14478000"/>
            <a:ext cx="838200" cy="228600"/>
          </a:xfrm>
          <a:prstGeom prst="roundRect">
            <a:avLst/>
          </a:prstGeom>
          <a:noFill/>
          <a:ln w="38100">
            <a:solidFill>
              <a:schemeClr val="accent6"/>
            </a:solidFill>
            <a:headEnd type="none" w="med" len="med"/>
            <a:tailEnd type="none" w="med" len="med"/>
          </a:ln>
          <a:extLst>
            <a:ext uri="{AF507438-7753-43E0-B8FC-AC1667EBCBE1}">
              <a14:hiddenEffects xmlns="" xmlns:a14="http://schemas.microsoft.com/office/drawing/2010/main">
                <a:effectLst>
                  <a:outerShdw dist="35921" dir="2700000" algn="ctr" rotWithShape="0">
                    <a:schemeClr val="bg2"/>
                  </a:outerShdw>
                </a:effectLst>
              </a14:hiddenEffects>
            </a:ext>
          </a:extLst>
        </p:spPr>
        <p:style>
          <a:lnRef idx="2">
            <a:schemeClr val="accent2"/>
          </a:lnRef>
          <a:fillRef idx="1">
            <a:schemeClr val="lt1"/>
          </a:fillRef>
          <a:effectRef idx="0">
            <a:schemeClr val="accent2"/>
          </a:effectRef>
          <a:fontRef idx="minor">
            <a:schemeClr val="dk1"/>
          </a:fontRef>
        </p:style>
        <p:txBody>
          <a:bodyPr vert="horz" wrap="square" lIns="121917" tIns="60958" rIns="121917" bIns="60958" numCol="1" rtlCol="0" anchor="t" anchorCtr="0" compatLnSpc="1">
            <a:prstTxWarp prst="textNoShape">
              <a:avLst/>
            </a:prstTxWarp>
          </a:bodyPr>
          <a:lstStyle/>
          <a:p>
            <a:pPr defTabSz="1219170"/>
            <a:endParaRPr lang="en-US" sz="3200" dirty="0" smtClean="0">
              <a:latin typeface="Arial" charset="0"/>
              <a:ea typeface="ＭＳ Ｐゴシック" pitchFamily="-32" charset="-128"/>
            </a:endParaRPr>
          </a:p>
        </p:txBody>
      </p:sp>
      <p:sp>
        <p:nvSpPr>
          <p:cNvPr id="71" name="Rounded Rectangle 70"/>
          <p:cNvSpPr/>
          <p:nvPr/>
        </p:nvSpPr>
        <p:spPr bwMode="auto">
          <a:xfrm>
            <a:off x="17754600" y="11963400"/>
            <a:ext cx="838200" cy="228600"/>
          </a:xfrm>
          <a:prstGeom prst="roundRect">
            <a:avLst/>
          </a:prstGeom>
          <a:noFill/>
          <a:ln w="38100">
            <a:solidFill>
              <a:schemeClr val="accent6"/>
            </a:solidFill>
            <a:headEnd type="none" w="med" len="med"/>
            <a:tailEnd type="none" w="med" len="med"/>
          </a:ln>
          <a:extLst>
            <a:ext uri="{AF507438-7753-43E0-B8FC-AC1667EBCBE1}">
              <a14:hiddenEffects xmlns="" xmlns:a14="http://schemas.microsoft.com/office/drawing/2010/main">
                <a:effectLst>
                  <a:outerShdw dist="35921" dir="2700000" algn="ctr" rotWithShape="0">
                    <a:schemeClr val="bg2"/>
                  </a:outerShdw>
                </a:effectLst>
              </a14:hiddenEffects>
            </a:ext>
          </a:extLst>
        </p:spPr>
        <p:style>
          <a:lnRef idx="2">
            <a:schemeClr val="accent2"/>
          </a:lnRef>
          <a:fillRef idx="1">
            <a:schemeClr val="lt1"/>
          </a:fillRef>
          <a:effectRef idx="0">
            <a:schemeClr val="accent2"/>
          </a:effectRef>
          <a:fontRef idx="minor">
            <a:schemeClr val="dk1"/>
          </a:fontRef>
        </p:style>
        <p:txBody>
          <a:bodyPr vert="horz" wrap="square" lIns="121917" tIns="60958" rIns="121917" bIns="60958" numCol="1" rtlCol="0" anchor="t" anchorCtr="0" compatLnSpc="1">
            <a:prstTxWarp prst="textNoShape">
              <a:avLst/>
            </a:prstTxWarp>
          </a:bodyPr>
          <a:lstStyle/>
          <a:p>
            <a:pPr defTabSz="1219170"/>
            <a:endParaRPr lang="en-US" sz="3200" dirty="0" smtClean="0">
              <a:latin typeface="Arial" charset="0"/>
              <a:ea typeface="ＭＳ Ｐゴシック" pitchFamily="-32" charset="-128"/>
            </a:endParaRPr>
          </a:p>
        </p:txBody>
      </p:sp>
      <p:sp>
        <p:nvSpPr>
          <p:cNvPr id="77" name="Rounded Rectangle 76"/>
          <p:cNvSpPr/>
          <p:nvPr/>
        </p:nvSpPr>
        <p:spPr bwMode="auto">
          <a:xfrm>
            <a:off x="17754600" y="17602200"/>
            <a:ext cx="838200" cy="228600"/>
          </a:xfrm>
          <a:prstGeom prst="roundRect">
            <a:avLst/>
          </a:prstGeom>
          <a:noFill/>
          <a:ln w="38100">
            <a:solidFill>
              <a:schemeClr val="accent6"/>
            </a:solidFill>
            <a:headEnd type="none" w="med" len="med"/>
            <a:tailEnd type="none" w="med" len="med"/>
          </a:ln>
          <a:extLst>
            <a:ext uri="{AF507438-7753-43E0-B8FC-AC1667EBCBE1}">
              <a14:hiddenEffects xmlns="" xmlns:a14="http://schemas.microsoft.com/office/drawing/2010/main">
                <a:effectLst>
                  <a:outerShdw dist="35921" dir="2700000" algn="ctr" rotWithShape="0">
                    <a:schemeClr val="bg2"/>
                  </a:outerShdw>
                </a:effectLst>
              </a14:hiddenEffects>
            </a:ext>
          </a:extLst>
        </p:spPr>
        <p:style>
          <a:lnRef idx="2">
            <a:schemeClr val="accent2"/>
          </a:lnRef>
          <a:fillRef idx="1">
            <a:schemeClr val="lt1"/>
          </a:fillRef>
          <a:effectRef idx="0">
            <a:schemeClr val="accent2"/>
          </a:effectRef>
          <a:fontRef idx="minor">
            <a:schemeClr val="dk1"/>
          </a:fontRef>
        </p:style>
        <p:txBody>
          <a:bodyPr vert="horz" wrap="square" lIns="121917" tIns="60958" rIns="121917" bIns="60958" numCol="1" rtlCol="0" anchor="t" anchorCtr="0" compatLnSpc="1">
            <a:prstTxWarp prst="textNoShape">
              <a:avLst/>
            </a:prstTxWarp>
          </a:bodyPr>
          <a:lstStyle/>
          <a:p>
            <a:pPr defTabSz="1219170"/>
            <a:endParaRPr lang="en-US" sz="3200" dirty="0" smtClean="0">
              <a:latin typeface="Arial" charset="0"/>
              <a:ea typeface="ＭＳ Ｐゴシック" pitchFamily="-32" charset="-128"/>
            </a:endParaRPr>
          </a:p>
        </p:txBody>
      </p:sp>
      <p:sp>
        <p:nvSpPr>
          <p:cNvPr id="79" name="Rounded Rectangle 78"/>
          <p:cNvSpPr/>
          <p:nvPr/>
        </p:nvSpPr>
        <p:spPr bwMode="auto">
          <a:xfrm>
            <a:off x="17754600" y="17830800"/>
            <a:ext cx="838200" cy="228600"/>
          </a:xfrm>
          <a:prstGeom prst="roundRect">
            <a:avLst/>
          </a:prstGeom>
          <a:noFill/>
          <a:ln w="38100">
            <a:solidFill>
              <a:schemeClr val="accent6"/>
            </a:solidFill>
            <a:headEnd type="none" w="med" len="med"/>
            <a:tailEnd type="none" w="med" len="med"/>
          </a:ln>
          <a:extLst>
            <a:ext uri="{AF507438-7753-43E0-B8FC-AC1667EBCBE1}">
              <a14:hiddenEffects xmlns="" xmlns:a14="http://schemas.microsoft.com/office/drawing/2010/main">
                <a:effectLst>
                  <a:outerShdw dist="35921" dir="2700000" algn="ctr" rotWithShape="0">
                    <a:schemeClr val="bg2"/>
                  </a:outerShdw>
                </a:effectLst>
              </a14:hiddenEffects>
            </a:ext>
          </a:extLst>
        </p:spPr>
        <p:style>
          <a:lnRef idx="2">
            <a:schemeClr val="accent2"/>
          </a:lnRef>
          <a:fillRef idx="1">
            <a:schemeClr val="lt1"/>
          </a:fillRef>
          <a:effectRef idx="0">
            <a:schemeClr val="accent2"/>
          </a:effectRef>
          <a:fontRef idx="minor">
            <a:schemeClr val="dk1"/>
          </a:fontRef>
        </p:style>
        <p:txBody>
          <a:bodyPr vert="horz" wrap="square" lIns="121917" tIns="60958" rIns="121917" bIns="60958" numCol="1" rtlCol="0" anchor="t" anchorCtr="0" compatLnSpc="1">
            <a:prstTxWarp prst="textNoShape">
              <a:avLst/>
            </a:prstTxWarp>
          </a:bodyPr>
          <a:lstStyle/>
          <a:p>
            <a:pPr defTabSz="1219170"/>
            <a:endParaRPr lang="en-US" sz="3200" dirty="0" smtClean="0">
              <a:latin typeface="Arial" charset="0"/>
              <a:ea typeface="ＭＳ Ｐゴシック" pitchFamily="-32" charset="-128"/>
            </a:endParaRPr>
          </a:p>
        </p:txBody>
      </p:sp>
      <p:sp>
        <p:nvSpPr>
          <p:cNvPr id="80" name="Rounded Rectangle 79"/>
          <p:cNvSpPr/>
          <p:nvPr/>
        </p:nvSpPr>
        <p:spPr bwMode="auto">
          <a:xfrm>
            <a:off x="17754600" y="15392400"/>
            <a:ext cx="838200" cy="228600"/>
          </a:xfrm>
          <a:prstGeom prst="roundRect">
            <a:avLst/>
          </a:prstGeom>
          <a:noFill/>
          <a:ln w="38100">
            <a:solidFill>
              <a:schemeClr val="accent6"/>
            </a:solidFill>
            <a:headEnd type="none" w="med" len="med"/>
            <a:tailEnd type="none" w="med" len="med"/>
          </a:ln>
          <a:extLst>
            <a:ext uri="{AF507438-7753-43E0-B8FC-AC1667EBCBE1}">
              <a14:hiddenEffects xmlns="" xmlns:a14="http://schemas.microsoft.com/office/drawing/2010/main">
                <a:effectLst>
                  <a:outerShdw dist="35921" dir="2700000" algn="ctr" rotWithShape="0">
                    <a:schemeClr val="bg2"/>
                  </a:outerShdw>
                </a:effectLst>
              </a14:hiddenEffects>
            </a:ext>
          </a:extLst>
        </p:spPr>
        <p:style>
          <a:lnRef idx="2">
            <a:schemeClr val="accent2"/>
          </a:lnRef>
          <a:fillRef idx="1">
            <a:schemeClr val="lt1"/>
          </a:fillRef>
          <a:effectRef idx="0">
            <a:schemeClr val="accent2"/>
          </a:effectRef>
          <a:fontRef idx="minor">
            <a:schemeClr val="dk1"/>
          </a:fontRef>
        </p:style>
        <p:txBody>
          <a:bodyPr vert="horz" wrap="square" lIns="121917" tIns="60958" rIns="121917" bIns="60958" numCol="1" rtlCol="0" anchor="t" anchorCtr="0" compatLnSpc="1">
            <a:prstTxWarp prst="textNoShape">
              <a:avLst/>
            </a:prstTxWarp>
          </a:bodyPr>
          <a:lstStyle/>
          <a:p>
            <a:pPr defTabSz="1219170"/>
            <a:endParaRPr lang="en-US" sz="3200" dirty="0" smtClean="0">
              <a:latin typeface="Arial" charset="0"/>
              <a:ea typeface="ＭＳ Ｐゴシック" pitchFamily="-32" charset="-128"/>
            </a:endParaRPr>
          </a:p>
        </p:txBody>
      </p:sp>
      <p:sp>
        <p:nvSpPr>
          <p:cNvPr id="85" name="Rounded Rectangle 84"/>
          <p:cNvSpPr/>
          <p:nvPr/>
        </p:nvSpPr>
        <p:spPr bwMode="auto">
          <a:xfrm>
            <a:off x="17754600" y="18288000"/>
            <a:ext cx="838200" cy="228600"/>
          </a:xfrm>
          <a:prstGeom prst="roundRect">
            <a:avLst/>
          </a:prstGeom>
          <a:noFill/>
          <a:ln w="38100">
            <a:solidFill>
              <a:schemeClr val="accent6"/>
            </a:solidFill>
            <a:headEnd type="none" w="med" len="med"/>
            <a:tailEnd type="none" w="med" len="med"/>
          </a:ln>
          <a:extLst>
            <a:ext uri="{AF507438-7753-43E0-B8FC-AC1667EBCBE1}">
              <a14:hiddenEffects xmlns="" xmlns:a14="http://schemas.microsoft.com/office/drawing/2010/main">
                <a:effectLst>
                  <a:outerShdw dist="35921" dir="2700000" algn="ctr" rotWithShape="0">
                    <a:schemeClr val="bg2"/>
                  </a:outerShdw>
                </a:effectLst>
              </a14:hiddenEffects>
            </a:ext>
          </a:extLst>
        </p:spPr>
        <p:style>
          <a:lnRef idx="2">
            <a:schemeClr val="accent2"/>
          </a:lnRef>
          <a:fillRef idx="1">
            <a:schemeClr val="lt1"/>
          </a:fillRef>
          <a:effectRef idx="0">
            <a:schemeClr val="accent2"/>
          </a:effectRef>
          <a:fontRef idx="minor">
            <a:schemeClr val="dk1"/>
          </a:fontRef>
        </p:style>
        <p:txBody>
          <a:bodyPr vert="horz" wrap="square" lIns="121917" tIns="60958" rIns="121917" bIns="60958" numCol="1" rtlCol="0" anchor="t" anchorCtr="0" compatLnSpc="1">
            <a:prstTxWarp prst="textNoShape">
              <a:avLst/>
            </a:prstTxWarp>
          </a:bodyPr>
          <a:lstStyle/>
          <a:p>
            <a:pPr defTabSz="1219170"/>
            <a:endParaRPr lang="en-US" sz="3200" dirty="0" smtClean="0">
              <a:latin typeface="Arial" charset="0"/>
              <a:ea typeface="ＭＳ Ｐゴシック" pitchFamily="-32" charset="-128"/>
            </a:endParaRPr>
          </a:p>
        </p:txBody>
      </p:sp>
      <p:sp>
        <p:nvSpPr>
          <p:cNvPr id="87" name="Rounded Rectangle 86"/>
          <p:cNvSpPr/>
          <p:nvPr/>
        </p:nvSpPr>
        <p:spPr bwMode="auto">
          <a:xfrm>
            <a:off x="21107400" y="14037011"/>
            <a:ext cx="838200" cy="228600"/>
          </a:xfrm>
          <a:prstGeom prst="roundRect">
            <a:avLst/>
          </a:prstGeom>
          <a:noFill/>
          <a:ln w="38100">
            <a:solidFill>
              <a:schemeClr val="accent6"/>
            </a:solidFill>
            <a:headEnd type="none" w="med" len="med"/>
            <a:tailEnd type="none" w="med" len="med"/>
          </a:ln>
          <a:extLst>
            <a:ext uri="{AF507438-7753-43E0-B8FC-AC1667EBCBE1}">
              <a14:hiddenEffects xmlns="" xmlns:a14="http://schemas.microsoft.com/office/drawing/2010/main">
                <a:effectLst>
                  <a:outerShdw dist="35921" dir="2700000" algn="ctr" rotWithShape="0">
                    <a:schemeClr val="bg2"/>
                  </a:outerShdw>
                </a:effectLst>
              </a14:hiddenEffects>
            </a:ext>
          </a:extLst>
        </p:spPr>
        <p:style>
          <a:lnRef idx="2">
            <a:schemeClr val="accent2"/>
          </a:lnRef>
          <a:fillRef idx="1">
            <a:schemeClr val="lt1"/>
          </a:fillRef>
          <a:effectRef idx="0">
            <a:schemeClr val="accent2"/>
          </a:effectRef>
          <a:fontRef idx="minor">
            <a:schemeClr val="dk1"/>
          </a:fontRef>
        </p:style>
        <p:txBody>
          <a:bodyPr vert="horz" wrap="square" lIns="121917" tIns="60958" rIns="121917" bIns="60958" numCol="1" rtlCol="0" anchor="t" anchorCtr="0" compatLnSpc="1">
            <a:prstTxWarp prst="textNoShape">
              <a:avLst/>
            </a:prstTxWarp>
          </a:bodyPr>
          <a:lstStyle/>
          <a:p>
            <a:pPr defTabSz="1219170"/>
            <a:endParaRPr lang="en-US" sz="3200" dirty="0" smtClean="0">
              <a:latin typeface="Arial" charset="0"/>
              <a:ea typeface="ＭＳ Ｐゴシック" pitchFamily="-32" charset="-128"/>
            </a:endParaRPr>
          </a:p>
        </p:txBody>
      </p:sp>
      <p:sp>
        <p:nvSpPr>
          <p:cNvPr id="88" name="Rounded Rectangle 87"/>
          <p:cNvSpPr/>
          <p:nvPr/>
        </p:nvSpPr>
        <p:spPr bwMode="auto">
          <a:xfrm>
            <a:off x="21107400" y="6096000"/>
            <a:ext cx="838200" cy="228600"/>
          </a:xfrm>
          <a:prstGeom prst="roundRect">
            <a:avLst/>
          </a:prstGeom>
          <a:noFill/>
          <a:ln w="38100">
            <a:solidFill>
              <a:schemeClr val="accent6"/>
            </a:solidFill>
            <a:headEnd type="none" w="med" len="med"/>
            <a:tailEnd type="none" w="med" len="med"/>
          </a:ln>
          <a:extLst>
            <a:ext uri="{AF507438-7753-43E0-B8FC-AC1667EBCBE1}">
              <a14:hiddenEffects xmlns="" xmlns:a14="http://schemas.microsoft.com/office/drawing/2010/main">
                <a:effectLst>
                  <a:outerShdw dist="35921" dir="2700000" algn="ctr" rotWithShape="0">
                    <a:schemeClr val="bg2"/>
                  </a:outerShdw>
                </a:effectLst>
              </a14:hiddenEffects>
            </a:ext>
          </a:extLst>
        </p:spPr>
        <p:style>
          <a:lnRef idx="2">
            <a:schemeClr val="accent2"/>
          </a:lnRef>
          <a:fillRef idx="1">
            <a:schemeClr val="lt1"/>
          </a:fillRef>
          <a:effectRef idx="0">
            <a:schemeClr val="accent2"/>
          </a:effectRef>
          <a:fontRef idx="minor">
            <a:schemeClr val="dk1"/>
          </a:fontRef>
        </p:style>
        <p:txBody>
          <a:bodyPr vert="horz" wrap="square" lIns="121917" tIns="60958" rIns="121917" bIns="60958" numCol="1" rtlCol="0" anchor="t" anchorCtr="0" compatLnSpc="1">
            <a:prstTxWarp prst="textNoShape">
              <a:avLst/>
            </a:prstTxWarp>
          </a:bodyPr>
          <a:lstStyle/>
          <a:p>
            <a:pPr defTabSz="1219170"/>
            <a:endParaRPr lang="en-US" sz="3200" dirty="0" smtClean="0">
              <a:latin typeface="Arial" charset="0"/>
              <a:ea typeface="ＭＳ Ｐゴシック" pitchFamily="-32" charset="-128"/>
            </a:endParaRPr>
          </a:p>
        </p:txBody>
      </p:sp>
      <p:sp>
        <p:nvSpPr>
          <p:cNvPr id="89" name="Rounded Rectangle 88"/>
          <p:cNvSpPr/>
          <p:nvPr/>
        </p:nvSpPr>
        <p:spPr bwMode="auto">
          <a:xfrm>
            <a:off x="21107400" y="14478000"/>
            <a:ext cx="838200" cy="228600"/>
          </a:xfrm>
          <a:prstGeom prst="roundRect">
            <a:avLst/>
          </a:prstGeom>
          <a:noFill/>
          <a:ln w="38100">
            <a:solidFill>
              <a:schemeClr val="accent6"/>
            </a:solidFill>
            <a:headEnd type="none" w="med" len="med"/>
            <a:tailEnd type="none" w="med" len="med"/>
          </a:ln>
          <a:extLst>
            <a:ext uri="{AF507438-7753-43E0-B8FC-AC1667EBCBE1}">
              <a14:hiddenEffects xmlns="" xmlns:a14="http://schemas.microsoft.com/office/drawing/2010/main">
                <a:effectLst>
                  <a:outerShdw dist="35921" dir="2700000" algn="ctr" rotWithShape="0">
                    <a:schemeClr val="bg2"/>
                  </a:outerShdw>
                </a:effectLst>
              </a14:hiddenEffects>
            </a:ext>
          </a:extLst>
        </p:spPr>
        <p:style>
          <a:lnRef idx="2">
            <a:schemeClr val="accent2"/>
          </a:lnRef>
          <a:fillRef idx="1">
            <a:schemeClr val="lt1"/>
          </a:fillRef>
          <a:effectRef idx="0">
            <a:schemeClr val="accent2"/>
          </a:effectRef>
          <a:fontRef idx="minor">
            <a:schemeClr val="dk1"/>
          </a:fontRef>
        </p:style>
        <p:txBody>
          <a:bodyPr vert="horz" wrap="square" lIns="121917" tIns="60958" rIns="121917" bIns="60958" numCol="1" rtlCol="0" anchor="t" anchorCtr="0" compatLnSpc="1">
            <a:prstTxWarp prst="textNoShape">
              <a:avLst/>
            </a:prstTxWarp>
          </a:bodyPr>
          <a:lstStyle/>
          <a:p>
            <a:pPr defTabSz="1219170"/>
            <a:endParaRPr lang="en-US" sz="3200" dirty="0" smtClean="0">
              <a:latin typeface="Arial" charset="0"/>
              <a:ea typeface="ＭＳ Ｐゴシック" pitchFamily="-32" charset="-128"/>
            </a:endParaRPr>
          </a:p>
        </p:txBody>
      </p:sp>
      <p:sp>
        <p:nvSpPr>
          <p:cNvPr id="90" name="Rounded Rectangle 89"/>
          <p:cNvSpPr/>
          <p:nvPr/>
        </p:nvSpPr>
        <p:spPr bwMode="auto">
          <a:xfrm>
            <a:off x="21107400" y="6553200"/>
            <a:ext cx="838200" cy="228600"/>
          </a:xfrm>
          <a:prstGeom prst="roundRect">
            <a:avLst/>
          </a:prstGeom>
          <a:noFill/>
          <a:ln w="38100">
            <a:solidFill>
              <a:schemeClr val="accent6"/>
            </a:solidFill>
            <a:headEnd type="none" w="med" len="med"/>
            <a:tailEnd type="none" w="med" len="med"/>
          </a:ln>
          <a:extLst>
            <a:ext uri="{AF507438-7753-43E0-B8FC-AC1667EBCBE1}">
              <a14:hiddenEffects xmlns="" xmlns:a14="http://schemas.microsoft.com/office/drawing/2010/main">
                <a:effectLst>
                  <a:outerShdw dist="35921" dir="2700000" algn="ctr" rotWithShape="0">
                    <a:schemeClr val="bg2"/>
                  </a:outerShdw>
                </a:effectLst>
              </a14:hiddenEffects>
            </a:ext>
          </a:extLst>
        </p:spPr>
        <p:style>
          <a:lnRef idx="2">
            <a:schemeClr val="accent2"/>
          </a:lnRef>
          <a:fillRef idx="1">
            <a:schemeClr val="lt1"/>
          </a:fillRef>
          <a:effectRef idx="0">
            <a:schemeClr val="accent2"/>
          </a:effectRef>
          <a:fontRef idx="minor">
            <a:schemeClr val="dk1"/>
          </a:fontRef>
        </p:style>
        <p:txBody>
          <a:bodyPr vert="horz" wrap="square" lIns="121917" tIns="60958" rIns="121917" bIns="60958" numCol="1" rtlCol="0" anchor="t" anchorCtr="0" compatLnSpc="1">
            <a:prstTxWarp prst="textNoShape">
              <a:avLst/>
            </a:prstTxWarp>
          </a:bodyPr>
          <a:lstStyle/>
          <a:p>
            <a:pPr defTabSz="1219170"/>
            <a:endParaRPr lang="en-US" sz="3200" dirty="0" smtClean="0">
              <a:latin typeface="Arial" charset="0"/>
              <a:ea typeface="ＭＳ Ｐゴシック" pitchFamily="-32" charset="-128"/>
            </a:endParaRPr>
          </a:p>
        </p:txBody>
      </p:sp>
      <p:sp>
        <p:nvSpPr>
          <p:cNvPr id="91" name="Rounded Rectangle 90"/>
          <p:cNvSpPr/>
          <p:nvPr/>
        </p:nvSpPr>
        <p:spPr bwMode="auto">
          <a:xfrm>
            <a:off x="21107400" y="6781800"/>
            <a:ext cx="838200" cy="228600"/>
          </a:xfrm>
          <a:prstGeom prst="roundRect">
            <a:avLst/>
          </a:prstGeom>
          <a:noFill/>
          <a:ln w="38100">
            <a:solidFill>
              <a:schemeClr val="accent6"/>
            </a:solidFill>
            <a:headEnd type="none" w="med" len="med"/>
            <a:tailEnd type="none" w="med" len="med"/>
          </a:ln>
          <a:extLst>
            <a:ext uri="{AF507438-7753-43E0-B8FC-AC1667EBCBE1}">
              <a14:hiddenEffects xmlns="" xmlns:a14="http://schemas.microsoft.com/office/drawing/2010/main">
                <a:effectLst>
                  <a:outerShdw dist="35921" dir="2700000" algn="ctr" rotWithShape="0">
                    <a:schemeClr val="bg2"/>
                  </a:outerShdw>
                </a:effectLst>
              </a14:hiddenEffects>
            </a:ext>
          </a:extLst>
        </p:spPr>
        <p:style>
          <a:lnRef idx="2">
            <a:schemeClr val="accent2"/>
          </a:lnRef>
          <a:fillRef idx="1">
            <a:schemeClr val="lt1"/>
          </a:fillRef>
          <a:effectRef idx="0">
            <a:schemeClr val="accent2"/>
          </a:effectRef>
          <a:fontRef idx="minor">
            <a:schemeClr val="dk1"/>
          </a:fontRef>
        </p:style>
        <p:txBody>
          <a:bodyPr vert="horz" wrap="square" lIns="121917" tIns="60958" rIns="121917" bIns="60958" numCol="1" rtlCol="0" anchor="t" anchorCtr="0" compatLnSpc="1">
            <a:prstTxWarp prst="textNoShape">
              <a:avLst/>
            </a:prstTxWarp>
          </a:bodyPr>
          <a:lstStyle/>
          <a:p>
            <a:pPr defTabSz="1219170"/>
            <a:endParaRPr lang="en-US" sz="3200" dirty="0" smtClean="0">
              <a:latin typeface="Arial" charset="0"/>
              <a:ea typeface="ＭＳ Ｐゴシック" pitchFamily="-32" charset="-128"/>
            </a:endParaRPr>
          </a:p>
        </p:txBody>
      </p:sp>
      <p:sp>
        <p:nvSpPr>
          <p:cNvPr id="92" name="Rounded Rectangle 91"/>
          <p:cNvSpPr/>
          <p:nvPr/>
        </p:nvSpPr>
        <p:spPr bwMode="auto">
          <a:xfrm>
            <a:off x="21107400" y="7010400"/>
            <a:ext cx="838200" cy="228600"/>
          </a:xfrm>
          <a:prstGeom prst="roundRect">
            <a:avLst/>
          </a:prstGeom>
          <a:noFill/>
          <a:ln w="38100">
            <a:solidFill>
              <a:schemeClr val="accent6"/>
            </a:solidFill>
            <a:headEnd type="none" w="med" len="med"/>
            <a:tailEnd type="none" w="med" len="med"/>
          </a:ln>
          <a:extLst>
            <a:ext uri="{AF507438-7753-43E0-B8FC-AC1667EBCBE1}">
              <a14:hiddenEffects xmlns="" xmlns:a14="http://schemas.microsoft.com/office/drawing/2010/main">
                <a:effectLst>
                  <a:outerShdw dist="35921" dir="2700000" algn="ctr" rotWithShape="0">
                    <a:schemeClr val="bg2"/>
                  </a:outerShdw>
                </a:effectLst>
              </a14:hiddenEffects>
            </a:ext>
          </a:extLst>
        </p:spPr>
        <p:style>
          <a:lnRef idx="2">
            <a:schemeClr val="accent2"/>
          </a:lnRef>
          <a:fillRef idx="1">
            <a:schemeClr val="lt1"/>
          </a:fillRef>
          <a:effectRef idx="0">
            <a:schemeClr val="accent2"/>
          </a:effectRef>
          <a:fontRef idx="minor">
            <a:schemeClr val="dk1"/>
          </a:fontRef>
        </p:style>
        <p:txBody>
          <a:bodyPr vert="horz" wrap="square" lIns="121917" tIns="60958" rIns="121917" bIns="60958" numCol="1" rtlCol="0" anchor="t" anchorCtr="0" compatLnSpc="1">
            <a:prstTxWarp prst="textNoShape">
              <a:avLst/>
            </a:prstTxWarp>
          </a:bodyPr>
          <a:lstStyle/>
          <a:p>
            <a:pPr defTabSz="1219170"/>
            <a:endParaRPr lang="en-US" sz="3200" dirty="0" smtClean="0">
              <a:latin typeface="Arial" charset="0"/>
              <a:ea typeface="ＭＳ Ｐゴシック" pitchFamily="-32" charset="-128"/>
            </a:endParaRPr>
          </a:p>
        </p:txBody>
      </p:sp>
      <p:sp>
        <p:nvSpPr>
          <p:cNvPr id="93" name="Rounded Rectangle 92"/>
          <p:cNvSpPr/>
          <p:nvPr/>
        </p:nvSpPr>
        <p:spPr bwMode="auto">
          <a:xfrm>
            <a:off x="21107400" y="15392400"/>
            <a:ext cx="838200" cy="228600"/>
          </a:xfrm>
          <a:prstGeom prst="roundRect">
            <a:avLst/>
          </a:prstGeom>
          <a:noFill/>
          <a:ln w="38100">
            <a:solidFill>
              <a:schemeClr val="accent6"/>
            </a:solidFill>
            <a:headEnd type="none" w="med" len="med"/>
            <a:tailEnd type="none" w="med" len="med"/>
          </a:ln>
          <a:extLst>
            <a:ext uri="{AF507438-7753-43E0-B8FC-AC1667EBCBE1}">
              <a14:hiddenEffects xmlns="" xmlns:a14="http://schemas.microsoft.com/office/drawing/2010/main">
                <a:effectLst>
                  <a:outerShdw dist="35921" dir="2700000" algn="ctr" rotWithShape="0">
                    <a:schemeClr val="bg2"/>
                  </a:outerShdw>
                </a:effectLst>
              </a14:hiddenEffects>
            </a:ext>
          </a:extLst>
        </p:spPr>
        <p:style>
          <a:lnRef idx="2">
            <a:schemeClr val="accent2"/>
          </a:lnRef>
          <a:fillRef idx="1">
            <a:schemeClr val="lt1"/>
          </a:fillRef>
          <a:effectRef idx="0">
            <a:schemeClr val="accent2"/>
          </a:effectRef>
          <a:fontRef idx="minor">
            <a:schemeClr val="dk1"/>
          </a:fontRef>
        </p:style>
        <p:txBody>
          <a:bodyPr vert="horz" wrap="square" lIns="121917" tIns="60958" rIns="121917" bIns="60958" numCol="1" rtlCol="0" anchor="t" anchorCtr="0" compatLnSpc="1">
            <a:prstTxWarp prst="textNoShape">
              <a:avLst/>
            </a:prstTxWarp>
          </a:bodyPr>
          <a:lstStyle/>
          <a:p>
            <a:pPr defTabSz="1219170"/>
            <a:endParaRPr lang="en-US" sz="3200" dirty="0" smtClean="0">
              <a:latin typeface="Arial" charset="0"/>
              <a:ea typeface="ＭＳ Ｐゴシック" pitchFamily="-32" charset="-128"/>
            </a:endParaRPr>
          </a:p>
        </p:txBody>
      </p:sp>
      <p:sp>
        <p:nvSpPr>
          <p:cNvPr id="94" name="Rounded Rectangle 93"/>
          <p:cNvSpPr/>
          <p:nvPr/>
        </p:nvSpPr>
        <p:spPr bwMode="auto">
          <a:xfrm>
            <a:off x="21107400" y="7467600"/>
            <a:ext cx="838200" cy="228600"/>
          </a:xfrm>
          <a:prstGeom prst="roundRect">
            <a:avLst/>
          </a:prstGeom>
          <a:noFill/>
          <a:ln w="38100">
            <a:solidFill>
              <a:schemeClr val="accent6"/>
            </a:solidFill>
            <a:headEnd type="none" w="med" len="med"/>
            <a:tailEnd type="none" w="med" len="med"/>
          </a:ln>
          <a:extLst>
            <a:ext uri="{AF507438-7753-43E0-B8FC-AC1667EBCBE1}">
              <a14:hiddenEffects xmlns="" xmlns:a14="http://schemas.microsoft.com/office/drawing/2010/main">
                <a:effectLst>
                  <a:outerShdw dist="35921" dir="2700000" algn="ctr" rotWithShape="0">
                    <a:schemeClr val="bg2"/>
                  </a:outerShdw>
                </a:effectLst>
              </a14:hiddenEffects>
            </a:ext>
          </a:extLst>
        </p:spPr>
        <p:style>
          <a:lnRef idx="2">
            <a:schemeClr val="accent2"/>
          </a:lnRef>
          <a:fillRef idx="1">
            <a:schemeClr val="lt1"/>
          </a:fillRef>
          <a:effectRef idx="0">
            <a:schemeClr val="accent2"/>
          </a:effectRef>
          <a:fontRef idx="minor">
            <a:schemeClr val="dk1"/>
          </a:fontRef>
        </p:style>
        <p:txBody>
          <a:bodyPr vert="horz" wrap="square" lIns="121917" tIns="60958" rIns="121917" bIns="60958" numCol="1" rtlCol="0" anchor="t" anchorCtr="0" compatLnSpc="1">
            <a:prstTxWarp prst="textNoShape">
              <a:avLst/>
            </a:prstTxWarp>
          </a:bodyPr>
          <a:lstStyle/>
          <a:p>
            <a:pPr defTabSz="1219170"/>
            <a:endParaRPr lang="en-US" sz="3200" dirty="0" smtClean="0">
              <a:latin typeface="Arial" charset="0"/>
              <a:ea typeface="ＭＳ Ｐゴシック" pitchFamily="-32" charset="-128"/>
            </a:endParaRPr>
          </a:p>
        </p:txBody>
      </p:sp>
      <p:sp>
        <p:nvSpPr>
          <p:cNvPr id="95" name="Rounded Rectangle 94"/>
          <p:cNvSpPr/>
          <p:nvPr/>
        </p:nvSpPr>
        <p:spPr bwMode="auto">
          <a:xfrm>
            <a:off x="21107400" y="15646400"/>
            <a:ext cx="838200" cy="203200"/>
          </a:xfrm>
          <a:prstGeom prst="roundRect">
            <a:avLst/>
          </a:prstGeom>
          <a:noFill/>
          <a:ln w="38100">
            <a:solidFill>
              <a:schemeClr val="accent3"/>
            </a:solidFill>
            <a:headEnd type="none" w="med" len="med"/>
            <a:tailEnd type="none" w="med" len="med"/>
          </a:ln>
          <a:extLst>
            <a:ext uri="{AF507438-7753-43E0-B8FC-AC1667EBCBE1}">
              <a14:hiddenEffects xmlns="" xmlns:a14="http://schemas.microsoft.com/office/drawing/2010/main">
                <a:effectLst>
                  <a:outerShdw dist="35921" dir="2700000" algn="ctr" rotWithShape="0">
                    <a:schemeClr val="bg2"/>
                  </a:outerShdw>
                </a:effectLst>
              </a14:hiddenEffects>
            </a:ext>
          </a:extLst>
        </p:spPr>
        <p:style>
          <a:lnRef idx="2">
            <a:schemeClr val="accent2"/>
          </a:lnRef>
          <a:fillRef idx="1">
            <a:schemeClr val="lt1"/>
          </a:fillRef>
          <a:effectRef idx="0">
            <a:schemeClr val="accent2"/>
          </a:effectRef>
          <a:fontRef idx="minor">
            <a:schemeClr val="dk1"/>
          </a:fontRef>
        </p:style>
        <p:txBody>
          <a:bodyPr vert="horz" wrap="square" lIns="121917" tIns="60958" rIns="121917" bIns="60958" numCol="1" rtlCol="0" anchor="t" anchorCtr="0" compatLnSpc="1">
            <a:prstTxWarp prst="textNoShape">
              <a:avLst/>
            </a:prstTxWarp>
          </a:bodyPr>
          <a:lstStyle/>
          <a:p>
            <a:pPr defTabSz="1219170"/>
            <a:endParaRPr lang="en-US" sz="3200" dirty="0" smtClean="0">
              <a:latin typeface="Arial" charset="0"/>
              <a:ea typeface="ＭＳ Ｐゴシック" pitchFamily="-32" charset="-128"/>
            </a:endParaRPr>
          </a:p>
        </p:txBody>
      </p:sp>
      <p:sp>
        <p:nvSpPr>
          <p:cNvPr id="96" name="Rounded Rectangle 95"/>
          <p:cNvSpPr/>
          <p:nvPr/>
        </p:nvSpPr>
        <p:spPr bwMode="auto">
          <a:xfrm>
            <a:off x="21107400" y="7239000"/>
            <a:ext cx="838200" cy="203200"/>
          </a:xfrm>
          <a:prstGeom prst="roundRect">
            <a:avLst/>
          </a:prstGeom>
          <a:noFill/>
          <a:ln w="31750">
            <a:solidFill>
              <a:schemeClr val="accent3"/>
            </a:solidFill>
            <a:headEnd type="none" w="med" len="med"/>
            <a:tailEnd type="none" w="med" len="med"/>
          </a:ln>
          <a:extLst>
            <a:ext uri="{AF507438-7753-43E0-B8FC-AC1667EBCBE1}">
              <a14:hiddenEffects xmlns="" xmlns:a14="http://schemas.microsoft.com/office/drawing/2010/main">
                <a:effectLst>
                  <a:outerShdw dist="35921" dir="2700000" algn="ctr" rotWithShape="0">
                    <a:schemeClr val="bg2"/>
                  </a:outerShdw>
                </a:effectLst>
              </a14:hiddenEffects>
            </a:ext>
          </a:extLst>
        </p:spPr>
        <p:style>
          <a:lnRef idx="2">
            <a:schemeClr val="accent2"/>
          </a:lnRef>
          <a:fillRef idx="1">
            <a:schemeClr val="lt1"/>
          </a:fillRef>
          <a:effectRef idx="0">
            <a:schemeClr val="accent2"/>
          </a:effectRef>
          <a:fontRef idx="minor">
            <a:schemeClr val="dk1"/>
          </a:fontRef>
        </p:style>
        <p:txBody>
          <a:bodyPr vert="horz" wrap="square" lIns="121917" tIns="60958" rIns="121917" bIns="60958" numCol="1" rtlCol="0" anchor="t" anchorCtr="0" compatLnSpc="1">
            <a:prstTxWarp prst="textNoShape">
              <a:avLst/>
            </a:prstTxWarp>
          </a:bodyPr>
          <a:lstStyle/>
          <a:p>
            <a:pPr defTabSz="1219170"/>
            <a:endParaRPr lang="en-US" sz="3200" dirty="0" smtClean="0">
              <a:latin typeface="Arial" charset="0"/>
              <a:ea typeface="ＭＳ Ｐゴシック" pitchFamily="-32" charset="-128"/>
            </a:endParaRPr>
          </a:p>
        </p:txBody>
      </p:sp>
      <p:sp>
        <p:nvSpPr>
          <p:cNvPr id="97" name="Rounded Rectangle 96"/>
          <p:cNvSpPr/>
          <p:nvPr/>
        </p:nvSpPr>
        <p:spPr bwMode="auto">
          <a:xfrm>
            <a:off x="21107400" y="9702800"/>
            <a:ext cx="838200" cy="203200"/>
          </a:xfrm>
          <a:prstGeom prst="roundRect">
            <a:avLst/>
          </a:prstGeom>
          <a:noFill/>
          <a:ln w="38100">
            <a:solidFill>
              <a:schemeClr val="accent3"/>
            </a:solidFill>
            <a:headEnd type="none" w="med" len="med"/>
            <a:tailEnd type="none" w="med" len="med"/>
          </a:ln>
          <a:extLst>
            <a:ext uri="{AF507438-7753-43E0-B8FC-AC1667EBCBE1}">
              <a14:hiddenEffects xmlns="" xmlns:a14="http://schemas.microsoft.com/office/drawing/2010/main">
                <a:effectLst>
                  <a:outerShdw dist="35921" dir="2700000" algn="ctr" rotWithShape="0">
                    <a:schemeClr val="bg2"/>
                  </a:outerShdw>
                </a:effectLst>
              </a14:hiddenEffects>
            </a:ext>
          </a:extLst>
        </p:spPr>
        <p:style>
          <a:lnRef idx="2">
            <a:schemeClr val="accent2"/>
          </a:lnRef>
          <a:fillRef idx="1">
            <a:schemeClr val="lt1"/>
          </a:fillRef>
          <a:effectRef idx="0">
            <a:schemeClr val="accent2"/>
          </a:effectRef>
          <a:fontRef idx="minor">
            <a:schemeClr val="dk1"/>
          </a:fontRef>
        </p:style>
        <p:txBody>
          <a:bodyPr vert="horz" wrap="square" lIns="121917" tIns="60958" rIns="121917" bIns="60958" numCol="1" rtlCol="0" anchor="t" anchorCtr="0" compatLnSpc="1">
            <a:prstTxWarp prst="textNoShape">
              <a:avLst/>
            </a:prstTxWarp>
          </a:bodyPr>
          <a:lstStyle/>
          <a:p>
            <a:pPr defTabSz="1219170"/>
            <a:endParaRPr lang="en-US" sz="3200" dirty="0" smtClean="0">
              <a:latin typeface="Arial" charset="0"/>
              <a:ea typeface="ＭＳ Ｐゴシック" pitchFamily="-32" charset="-128"/>
            </a:endParaRPr>
          </a:p>
        </p:txBody>
      </p:sp>
      <p:sp>
        <p:nvSpPr>
          <p:cNvPr id="98" name="Rounded Rectangle 97"/>
          <p:cNvSpPr/>
          <p:nvPr/>
        </p:nvSpPr>
        <p:spPr bwMode="auto">
          <a:xfrm>
            <a:off x="21107400" y="14960600"/>
            <a:ext cx="838200" cy="203200"/>
          </a:xfrm>
          <a:prstGeom prst="roundRect">
            <a:avLst/>
          </a:prstGeom>
          <a:noFill/>
          <a:ln w="38100">
            <a:solidFill>
              <a:schemeClr val="accent3"/>
            </a:solidFill>
            <a:headEnd type="none" w="med" len="med"/>
            <a:tailEnd type="none" w="med" len="med"/>
          </a:ln>
          <a:extLst>
            <a:ext uri="{AF507438-7753-43E0-B8FC-AC1667EBCBE1}">
              <a14:hiddenEffects xmlns="" xmlns:a14="http://schemas.microsoft.com/office/drawing/2010/main">
                <a:effectLst>
                  <a:outerShdw dist="35921" dir="2700000" algn="ctr" rotWithShape="0">
                    <a:schemeClr val="bg2"/>
                  </a:outerShdw>
                </a:effectLst>
              </a14:hiddenEffects>
            </a:ext>
          </a:extLst>
        </p:spPr>
        <p:style>
          <a:lnRef idx="2">
            <a:schemeClr val="accent2"/>
          </a:lnRef>
          <a:fillRef idx="1">
            <a:schemeClr val="lt1"/>
          </a:fillRef>
          <a:effectRef idx="0">
            <a:schemeClr val="accent2"/>
          </a:effectRef>
          <a:fontRef idx="minor">
            <a:schemeClr val="dk1"/>
          </a:fontRef>
        </p:style>
        <p:txBody>
          <a:bodyPr vert="horz" wrap="square" lIns="121917" tIns="60958" rIns="121917" bIns="60958" numCol="1" rtlCol="0" anchor="t" anchorCtr="0" compatLnSpc="1">
            <a:prstTxWarp prst="textNoShape">
              <a:avLst/>
            </a:prstTxWarp>
          </a:bodyPr>
          <a:lstStyle/>
          <a:p>
            <a:pPr defTabSz="1219170"/>
            <a:endParaRPr lang="en-US" sz="3200" dirty="0" smtClean="0">
              <a:latin typeface="Arial" charset="0"/>
              <a:ea typeface="ＭＳ Ｐゴシック" pitchFamily="-32" charset="-128"/>
            </a:endParaRPr>
          </a:p>
        </p:txBody>
      </p:sp>
      <p:sp>
        <p:nvSpPr>
          <p:cNvPr id="99" name="Rounded Rectangle 98"/>
          <p:cNvSpPr/>
          <p:nvPr/>
        </p:nvSpPr>
        <p:spPr bwMode="auto">
          <a:xfrm>
            <a:off x="21107400" y="17399000"/>
            <a:ext cx="838200" cy="203200"/>
          </a:xfrm>
          <a:prstGeom prst="roundRect">
            <a:avLst/>
          </a:prstGeom>
          <a:noFill/>
          <a:ln w="38100">
            <a:solidFill>
              <a:schemeClr val="accent3"/>
            </a:solidFill>
            <a:headEnd type="none" w="med" len="med"/>
            <a:tailEnd type="none" w="med" len="med"/>
          </a:ln>
          <a:extLst>
            <a:ext uri="{AF507438-7753-43E0-B8FC-AC1667EBCBE1}">
              <a14:hiddenEffects xmlns="" xmlns:a14="http://schemas.microsoft.com/office/drawing/2010/main">
                <a:effectLst>
                  <a:outerShdw dist="35921" dir="2700000" algn="ctr" rotWithShape="0">
                    <a:schemeClr val="bg2"/>
                  </a:outerShdw>
                </a:effectLst>
              </a14:hiddenEffects>
            </a:ext>
          </a:extLst>
        </p:spPr>
        <p:style>
          <a:lnRef idx="2">
            <a:schemeClr val="accent2"/>
          </a:lnRef>
          <a:fillRef idx="1">
            <a:schemeClr val="lt1"/>
          </a:fillRef>
          <a:effectRef idx="0">
            <a:schemeClr val="accent2"/>
          </a:effectRef>
          <a:fontRef idx="minor">
            <a:schemeClr val="dk1"/>
          </a:fontRef>
        </p:style>
        <p:txBody>
          <a:bodyPr vert="horz" wrap="square" lIns="121917" tIns="60958" rIns="121917" bIns="60958" numCol="1" rtlCol="0" anchor="t" anchorCtr="0" compatLnSpc="1">
            <a:prstTxWarp prst="textNoShape">
              <a:avLst/>
            </a:prstTxWarp>
          </a:bodyPr>
          <a:lstStyle/>
          <a:p>
            <a:pPr defTabSz="1219170"/>
            <a:endParaRPr lang="en-US" sz="3200" dirty="0" smtClean="0">
              <a:latin typeface="Arial" charset="0"/>
              <a:ea typeface="ＭＳ Ｐゴシック" pitchFamily="-32" charset="-128"/>
            </a:endParaRPr>
          </a:p>
        </p:txBody>
      </p:sp>
      <p:sp>
        <p:nvSpPr>
          <p:cNvPr id="100" name="Rounded Rectangle 99"/>
          <p:cNvSpPr/>
          <p:nvPr/>
        </p:nvSpPr>
        <p:spPr bwMode="auto">
          <a:xfrm>
            <a:off x="21107400" y="11760200"/>
            <a:ext cx="838200" cy="203200"/>
          </a:xfrm>
          <a:prstGeom prst="roundRect">
            <a:avLst/>
          </a:prstGeom>
          <a:noFill/>
          <a:ln w="38100">
            <a:solidFill>
              <a:schemeClr val="accent3"/>
            </a:solidFill>
            <a:headEnd type="none" w="med" len="med"/>
            <a:tailEnd type="none" w="med" len="med"/>
          </a:ln>
          <a:extLst>
            <a:ext uri="{AF507438-7753-43E0-B8FC-AC1667EBCBE1}">
              <a14:hiddenEffects xmlns="" xmlns:a14="http://schemas.microsoft.com/office/drawing/2010/main">
                <a:effectLst>
                  <a:outerShdw dist="35921" dir="2700000" algn="ctr" rotWithShape="0">
                    <a:schemeClr val="bg2"/>
                  </a:outerShdw>
                </a:effectLst>
              </a14:hiddenEffects>
            </a:ext>
          </a:extLst>
        </p:spPr>
        <p:style>
          <a:lnRef idx="2">
            <a:schemeClr val="accent2"/>
          </a:lnRef>
          <a:fillRef idx="1">
            <a:schemeClr val="lt1"/>
          </a:fillRef>
          <a:effectRef idx="0">
            <a:schemeClr val="accent2"/>
          </a:effectRef>
          <a:fontRef idx="minor">
            <a:schemeClr val="dk1"/>
          </a:fontRef>
        </p:style>
        <p:txBody>
          <a:bodyPr vert="horz" wrap="square" lIns="121917" tIns="60958" rIns="121917" bIns="60958" numCol="1" rtlCol="0" anchor="t" anchorCtr="0" compatLnSpc="1">
            <a:prstTxWarp prst="textNoShape">
              <a:avLst/>
            </a:prstTxWarp>
          </a:bodyPr>
          <a:lstStyle/>
          <a:p>
            <a:pPr defTabSz="1219170"/>
            <a:endParaRPr lang="en-US" sz="3200" dirty="0" smtClean="0">
              <a:latin typeface="Arial" charset="0"/>
              <a:ea typeface="ＭＳ Ｐゴシック" pitchFamily="-32" charset="-128"/>
            </a:endParaRPr>
          </a:p>
        </p:txBody>
      </p:sp>
      <p:sp>
        <p:nvSpPr>
          <p:cNvPr id="101" name="Rounded Rectangle 100"/>
          <p:cNvSpPr/>
          <p:nvPr/>
        </p:nvSpPr>
        <p:spPr bwMode="auto">
          <a:xfrm>
            <a:off x="21107400" y="14249400"/>
            <a:ext cx="838200" cy="203200"/>
          </a:xfrm>
          <a:prstGeom prst="roundRect">
            <a:avLst/>
          </a:prstGeom>
          <a:noFill/>
          <a:ln w="28575">
            <a:solidFill>
              <a:schemeClr val="accent3"/>
            </a:solidFill>
            <a:headEnd type="none" w="med" len="med"/>
            <a:tailEnd type="none" w="med" len="med"/>
          </a:ln>
          <a:extLst>
            <a:ext uri="{AF507438-7753-43E0-B8FC-AC1667EBCBE1}">
              <a14:hiddenEffects xmlns="" xmlns:a14="http://schemas.microsoft.com/office/drawing/2010/main">
                <a:effectLst>
                  <a:outerShdw dist="35921" dir="2700000" algn="ctr" rotWithShape="0">
                    <a:schemeClr val="bg2"/>
                  </a:outerShdw>
                </a:effectLst>
              </a14:hiddenEffects>
            </a:ext>
          </a:extLst>
        </p:spPr>
        <p:style>
          <a:lnRef idx="2">
            <a:schemeClr val="accent2"/>
          </a:lnRef>
          <a:fillRef idx="1">
            <a:schemeClr val="lt1"/>
          </a:fillRef>
          <a:effectRef idx="0">
            <a:schemeClr val="accent2"/>
          </a:effectRef>
          <a:fontRef idx="minor">
            <a:schemeClr val="dk1"/>
          </a:fontRef>
        </p:style>
        <p:txBody>
          <a:bodyPr vert="horz" wrap="square" lIns="121917" tIns="60958" rIns="121917" bIns="60958" numCol="1" rtlCol="0" anchor="t" anchorCtr="0" compatLnSpc="1">
            <a:prstTxWarp prst="textNoShape">
              <a:avLst/>
            </a:prstTxWarp>
          </a:bodyPr>
          <a:lstStyle/>
          <a:p>
            <a:pPr defTabSz="1219170"/>
            <a:endParaRPr lang="en-US" sz="3200" dirty="0" smtClean="0">
              <a:latin typeface="Arial" charset="0"/>
              <a:ea typeface="ＭＳ Ｐゴシック" pitchFamily="-32" charset="-128"/>
            </a:endParaRPr>
          </a:p>
        </p:txBody>
      </p:sp>
      <p:sp>
        <p:nvSpPr>
          <p:cNvPr id="102" name="Rounded Rectangle 101"/>
          <p:cNvSpPr/>
          <p:nvPr/>
        </p:nvSpPr>
        <p:spPr bwMode="auto">
          <a:xfrm>
            <a:off x="21107400" y="5892800"/>
            <a:ext cx="838200" cy="203200"/>
          </a:xfrm>
          <a:prstGeom prst="roundRect">
            <a:avLst/>
          </a:prstGeom>
          <a:noFill/>
          <a:ln w="38100">
            <a:solidFill>
              <a:schemeClr val="accent3"/>
            </a:solidFill>
            <a:headEnd type="none" w="med" len="med"/>
            <a:tailEnd type="none" w="med" len="med"/>
          </a:ln>
          <a:extLst>
            <a:ext uri="{AF507438-7753-43E0-B8FC-AC1667EBCBE1}">
              <a14:hiddenEffects xmlns="" xmlns:a14="http://schemas.microsoft.com/office/drawing/2010/main">
                <a:effectLst>
                  <a:outerShdw dist="35921" dir="2700000" algn="ctr" rotWithShape="0">
                    <a:schemeClr val="bg2"/>
                  </a:outerShdw>
                </a:effectLst>
              </a14:hiddenEffects>
            </a:ext>
          </a:extLst>
        </p:spPr>
        <p:style>
          <a:lnRef idx="2">
            <a:schemeClr val="accent2"/>
          </a:lnRef>
          <a:fillRef idx="1">
            <a:schemeClr val="lt1"/>
          </a:fillRef>
          <a:effectRef idx="0">
            <a:schemeClr val="accent2"/>
          </a:effectRef>
          <a:fontRef idx="minor">
            <a:schemeClr val="dk1"/>
          </a:fontRef>
        </p:style>
        <p:txBody>
          <a:bodyPr vert="horz" wrap="square" lIns="121917" tIns="60958" rIns="121917" bIns="60958" numCol="1" rtlCol="0" anchor="t" anchorCtr="0" compatLnSpc="1">
            <a:prstTxWarp prst="textNoShape">
              <a:avLst/>
            </a:prstTxWarp>
          </a:bodyPr>
          <a:lstStyle/>
          <a:p>
            <a:pPr defTabSz="1219170"/>
            <a:endParaRPr lang="en-US" sz="3200" dirty="0" smtClean="0">
              <a:latin typeface="Arial" charset="0"/>
              <a:ea typeface="ＭＳ Ｐゴシック" pitchFamily="-32" charset="-128"/>
            </a:endParaRPr>
          </a:p>
        </p:txBody>
      </p:sp>
      <p:sp>
        <p:nvSpPr>
          <p:cNvPr id="103" name="Rounded Rectangle 102"/>
          <p:cNvSpPr/>
          <p:nvPr/>
        </p:nvSpPr>
        <p:spPr bwMode="auto">
          <a:xfrm>
            <a:off x="17754600" y="16713200"/>
            <a:ext cx="838200" cy="203200"/>
          </a:xfrm>
          <a:prstGeom prst="roundRect">
            <a:avLst/>
          </a:prstGeom>
          <a:noFill/>
          <a:ln w="38100">
            <a:solidFill>
              <a:schemeClr val="accent3"/>
            </a:solidFill>
            <a:headEnd type="none" w="med" len="med"/>
            <a:tailEnd type="none" w="med" len="med"/>
          </a:ln>
          <a:extLst>
            <a:ext uri="{AF507438-7753-43E0-B8FC-AC1667EBCBE1}">
              <a14:hiddenEffects xmlns="" xmlns:a14="http://schemas.microsoft.com/office/drawing/2010/main">
                <a:effectLst>
                  <a:outerShdw dist="35921" dir="2700000" algn="ctr" rotWithShape="0">
                    <a:schemeClr val="bg2"/>
                  </a:outerShdw>
                </a:effectLst>
              </a14:hiddenEffects>
            </a:ext>
          </a:extLst>
        </p:spPr>
        <p:style>
          <a:lnRef idx="2">
            <a:schemeClr val="accent2"/>
          </a:lnRef>
          <a:fillRef idx="1">
            <a:schemeClr val="lt1"/>
          </a:fillRef>
          <a:effectRef idx="0">
            <a:schemeClr val="accent2"/>
          </a:effectRef>
          <a:fontRef idx="minor">
            <a:schemeClr val="dk1"/>
          </a:fontRef>
        </p:style>
        <p:txBody>
          <a:bodyPr vert="horz" wrap="square" lIns="121917" tIns="60958" rIns="121917" bIns="60958" numCol="1" rtlCol="0" anchor="t" anchorCtr="0" compatLnSpc="1">
            <a:prstTxWarp prst="textNoShape">
              <a:avLst/>
            </a:prstTxWarp>
          </a:bodyPr>
          <a:lstStyle/>
          <a:p>
            <a:pPr defTabSz="1219170"/>
            <a:endParaRPr lang="en-US" sz="3200" dirty="0" smtClean="0">
              <a:latin typeface="Arial" charset="0"/>
              <a:ea typeface="ＭＳ Ｐゴシック" pitchFamily="-32" charset="-128"/>
            </a:endParaRPr>
          </a:p>
        </p:txBody>
      </p:sp>
      <p:sp>
        <p:nvSpPr>
          <p:cNvPr id="104" name="Rounded Rectangle 103"/>
          <p:cNvSpPr/>
          <p:nvPr/>
        </p:nvSpPr>
        <p:spPr bwMode="auto">
          <a:xfrm>
            <a:off x="17754600" y="6096000"/>
            <a:ext cx="838200" cy="203200"/>
          </a:xfrm>
          <a:prstGeom prst="roundRect">
            <a:avLst/>
          </a:prstGeom>
          <a:noFill/>
          <a:ln w="38100">
            <a:solidFill>
              <a:schemeClr val="accent3"/>
            </a:solidFill>
            <a:headEnd type="none" w="med" len="med"/>
            <a:tailEnd type="none" w="med" len="med"/>
          </a:ln>
          <a:extLst>
            <a:ext uri="{AF507438-7753-43E0-B8FC-AC1667EBCBE1}">
              <a14:hiddenEffects xmlns="" xmlns:a14="http://schemas.microsoft.com/office/drawing/2010/main">
                <a:effectLst>
                  <a:outerShdw dist="35921" dir="2700000" algn="ctr" rotWithShape="0">
                    <a:schemeClr val="bg2"/>
                  </a:outerShdw>
                </a:effectLst>
              </a14:hiddenEffects>
            </a:ext>
          </a:extLst>
        </p:spPr>
        <p:style>
          <a:lnRef idx="2">
            <a:schemeClr val="accent2"/>
          </a:lnRef>
          <a:fillRef idx="1">
            <a:schemeClr val="lt1"/>
          </a:fillRef>
          <a:effectRef idx="0">
            <a:schemeClr val="accent2"/>
          </a:effectRef>
          <a:fontRef idx="minor">
            <a:schemeClr val="dk1"/>
          </a:fontRef>
        </p:style>
        <p:txBody>
          <a:bodyPr vert="horz" wrap="square" lIns="121917" tIns="60958" rIns="121917" bIns="60958" numCol="1" rtlCol="0" anchor="t" anchorCtr="0" compatLnSpc="1">
            <a:prstTxWarp prst="textNoShape">
              <a:avLst/>
            </a:prstTxWarp>
          </a:bodyPr>
          <a:lstStyle/>
          <a:p>
            <a:pPr defTabSz="1219170"/>
            <a:endParaRPr lang="en-US" sz="3200" dirty="0" smtClean="0">
              <a:latin typeface="Arial" charset="0"/>
              <a:ea typeface="ＭＳ Ｐゴシック" pitchFamily="-32" charset="-128"/>
            </a:endParaRPr>
          </a:p>
        </p:txBody>
      </p:sp>
      <p:sp>
        <p:nvSpPr>
          <p:cNvPr id="105" name="Rounded Rectangle 104"/>
          <p:cNvSpPr/>
          <p:nvPr/>
        </p:nvSpPr>
        <p:spPr bwMode="auto">
          <a:xfrm>
            <a:off x="17754600" y="11760200"/>
            <a:ext cx="838200" cy="203200"/>
          </a:xfrm>
          <a:prstGeom prst="roundRect">
            <a:avLst/>
          </a:prstGeom>
          <a:noFill/>
          <a:ln w="38100">
            <a:solidFill>
              <a:schemeClr val="accent3"/>
            </a:solidFill>
            <a:headEnd type="none" w="med" len="med"/>
            <a:tailEnd type="none" w="med" len="med"/>
          </a:ln>
          <a:extLst>
            <a:ext uri="{AF507438-7753-43E0-B8FC-AC1667EBCBE1}">
              <a14:hiddenEffects xmlns="" xmlns:a14="http://schemas.microsoft.com/office/drawing/2010/main">
                <a:effectLst>
                  <a:outerShdw dist="35921" dir="2700000" algn="ctr" rotWithShape="0">
                    <a:schemeClr val="bg2"/>
                  </a:outerShdw>
                </a:effectLst>
              </a14:hiddenEffects>
            </a:ext>
          </a:extLst>
        </p:spPr>
        <p:style>
          <a:lnRef idx="2">
            <a:schemeClr val="accent2"/>
          </a:lnRef>
          <a:fillRef idx="1">
            <a:schemeClr val="lt1"/>
          </a:fillRef>
          <a:effectRef idx="0">
            <a:schemeClr val="accent2"/>
          </a:effectRef>
          <a:fontRef idx="minor">
            <a:schemeClr val="dk1"/>
          </a:fontRef>
        </p:style>
        <p:txBody>
          <a:bodyPr vert="horz" wrap="square" lIns="121917" tIns="60958" rIns="121917" bIns="60958" numCol="1" rtlCol="0" anchor="t" anchorCtr="0" compatLnSpc="1">
            <a:prstTxWarp prst="textNoShape">
              <a:avLst/>
            </a:prstTxWarp>
          </a:bodyPr>
          <a:lstStyle/>
          <a:p>
            <a:pPr defTabSz="1219170"/>
            <a:endParaRPr lang="en-US" sz="3200" dirty="0" smtClean="0">
              <a:latin typeface="Arial" charset="0"/>
              <a:ea typeface="ＭＳ Ｐゴシック" pitchFamily="-32" charset="-128"/>
            </a:endParaRPr>
          </a:p>
        </p:txBody>
      </p:sp>
      <p:sp>
        <p:nvSpPr>
          <p:cNvPr id="106" name="Rounded Rectangle 105"/>
          <p:cNvSpPr/>
          <p:nvPr/>
        </p:nvSpPr>
        <p:spPr bwMode="auto">
          <a:xfrm>
            <a:off x="17754600" y="14732000"/>
            <a:ext cx="838200" cy="203200"/>
          </a:xfrm>
          <a:prstGeom prst="roundRect">
            <a:avLst/>
          </a:prstGeom>
          <a:noFill/>
          <a:ln w="38100">
            <a:solidFill>
              <a:schemeClr val="accent3"/>
            </a:solidFill>
            <a:headEnd type="none" w="med" len="med"/>
            <a:tailEnd type="none" w="med" len="med"/>
          </a:ln>
          <a:extLst>
            <a:ext uri="{AF507438-7753-43E0-B8FC-AC1667EBCBE1}">
              <a14:hiddenEffects xmlns="" xmlns:a14="http://schemas.microsoft.com/office/drawing/2010/main">
                <a:effectLst>
                  <a:outerShdw dist="35921" dir="2700000" algn="ctr" rotWithShape="0">
                    <a:schemeClr val="bg2"/>
                  </a:outerShdw>
                </a:effectLst>
              </a14:hiddenEffects>
            </a:ext>
          </a:extLst>
        </p:spPr>
        <p:style>
          <a:lnRef idx="2">
            <a:schemeClr val="accent2"/>
          </a:lnRef>
          <a:fillRef idx="1">
            <a:schemeClr val="lt1"/>
          </a:fillRef>
          <a:effectRef idx="0">
            <a:schemeClr val="accent2"/>
          </a:effectRef>
          <a:fontRef idx="minor">
            <a:schemeClr val="dk1"/>
          </a:fontRef>
        </p:style>
        <p:txBody>
          <a:bodyPr vert="horz" wrap="square" lIns="121917" tIns="60958" rIns="121917" bIns="60958" numCol="1" rtlCol="0" anchor="t" anchorCtr="0" compatLnSpc="1">
            <a:prstTxWarp prst="textNoShape">
              <a:avLst/>
            </a:prstTxWarp>
          </a:bodyPr>
          <a:lstStyle/>
          <a:p>
            <a:pPr defTabSz="1219170"/>
            <a:endParaRPr lang="en-US" sz="3200" dirty="0" smtClean="0">
              <a:latin typeface="Arial" charset="0"/>
              <a:ea typeface="ＭＳ Ｐゴシック" pitchFamily="-32" charset="-128"/>
            </a:endParaRPr>
          </a:p>
        </p:txBody>
      </p:sp>
      <p:sp>
        <p:nvSpPr>
          <p:cNvPr id="107" name="Rounded Rectangle 106"/>
          <p:cNvSpPr/>
          <p:nvPr/>
        </p:nvSpPr>
        <p:spPr bwMode="auto">
          <a:xfrm>
            <a:off x="17754600" y="14960600"/>
            <a:ext cx="838200" cy="203200"/>
          </a:xfrm>
          <a:prstGeom prst="roundRect">
            <a:avLst/>
          </a:prstGeom>
          <a:noFill/>
          <a:ln w="38100">
            <a:solidFill>
              <a:schemeClr val="accent3"/>
            </a:solidFill>
            <a:headEnd type="none" w="med" len="med"/>
            <a:tailEnd type="none" w="med" len="med"/>
          </a:ln>
          <a:extLst>
            <a:ext uri="{AF507438-7753-43E0-B8FC-AC1667EBCBE1}">
              <a14:hiddenEffects xmlns="" xmlns:a14="http://schemas.microsoft.com/office/drawing/2010/main">
                <a:effectLst>
                  <a:outerShdw dist="35921" dir="2700000" algn="ctr" rotWithShape="0">
                    <a:schemeClr val="bg2"/>
                  </a:outerShdw>
                </a:effectLst>
              </a14:hiddenEffects>
            </a:ext>
          </a:extLst>
        </p:spPr>
        <p:style>
          <a:lnRef idx="2">
            <a:schemeClr val="accent2"/>
          </a:lnRef>
          <a:fillRef idx="1">
            <a:schemeClr val="lt1"/>
          </a:fillRef>
          <a:effectRef idx="0">
            <a:schemeClr val="accent2"/>
          </a:effectRef>
          <a:fontRef idx="minor">
            <a:schemeClr val="dk1"/>
          </a:fontRef>
        </p:style>
        <p:txBody>
          <a:bodyPr vert="horz" wrap="square" lIns="121917" tIns="60958" rIns="121917" bIns="60958" numCol="1" rtlCol="0" anchor="t" anchorCtr="0" compatLnSpc="1">
            <a:prstTxWarp prst="textNoShape">
              <a:avLst/>
            </a:prstTxWarp>
          </a:bodyPr>
          <a:lstStyle/>
          <a:p>
            <a:pPr defTabSz="1219170"/>
            <a:endParaRPr lang="en-US" sz="3200" dirty="0" smtClean="0">
              <a:latin typeface="Arial" charset="0"/>
              <a:ea typeface="ＭＳ Ｐゴシック" pitchFamily="-32" charset="-128"/>
            </a:endParaRPr>
          </a:p>
        </p:txBody>
      </p:sp>
      <p:sp>
        <p:nvSpPr>
          <p:cNvPr id="108" name="Rounded Rectangle 107"/>
          <p:cNvSpPr/>
          <p:nvPr/>
        </p:nvSpPr>
        <p:spPr bwMode="auto">
          <a:xfrm>
            <a:off x="17754600" y="12446000"/>
            <a:ext cx="838200" cy="203200"/>
          </a:xfrm>
          <a:prstGeom prst="roundRect">
            <a:avLst/>
          </a:prstGeom>
          <a:noFill/>
          <a:ln w="38100">
            <a:solidFill>
              <a:schemeClr val="accent3"/>
            </a:solidFill>
            <a:headEnd type="none" w="med" len="med"/>
            <a:tailEnd type="none" w="med" len="med"/>
          </a:ln>
          <a:extLst>
            <a:ext uri="{AF507438-7753-43E0-B8FC-AC1667EBCBE1}">
              <a14:hiddenEffects xmlns="" xmlns:a14="http://schemas.microsoft.com/office/drawing/2010/main">
                <a:effectLst>
                  <a:outerShdw dist="35921" dir="2700000" algn="ctr" rotWithShape="0">
                    <a:schemeClr val="bg2"/>
                  </a:outerShdw>
                </a:effectLst>
              </a14:hiddenEffects>
            </a:ext>
          </a:extLst>
        </p:spPr>
        <p:style>
          <a:lnRef idx="2">
            <a:schemeClr val="accent2"/>
          </a:lnRef>
          <a:fillRef idx="1">
            <a:schemeClr val="lt1"/>
          </a:fillRef>
          <a:effectRef idx="0">
            <a:schemeClr val="accent2"/>
          </a:effectRef>
          <a:fontRef idx="minor">
            <a:schemeClr val="dk1"/>
          </a:fontRef>
        </p:style>
        <p:txBody>
          <a:bodyPr vert="horz" wrap="square" lIns="121917" tIns="60958" rIns="121917" bIns="60958" numCol="1" rtlCol="0" anchor="t" anchorCtr="0" compatLnSpc="1">
            <a:prstTxWarp prst="textNoShape">
              <a:avLst/>
            </a:prstTxWarp>
          </a:bodyPr>
          <a:lstStyle/>
          <a:p>
            <a:pPr defTabSz="1219170"/>
            <a:endParaRPr lang="en-US" sz="3200" dirty="0" smtClean="0">
              <a:latin typeface="Arial" charset="0"/>
              <a:ea typeface="ＭＳ Ｐゴシック" pitchFamily="-32" charset="-128"/>
            </a:endParaRPr>
          </a:p>
        </p:txBody>
      </p:sp>
      <p:sp>
        <p:nvSpPr>
          <p:cNvPr id="109" name="Rounded Rectangle 108"/>
          <p:cNvSpPr/>
          <p:nvPr/>
        </p:nvSpPr>
        <p:spPr bwMode="auto">
          <a:xfrm>
            <a:off x="17754600" y="18059400"/>
            <a:ext cx="838200" cy="228600"/>
          </a:xfrm>
          <a:prstGeom prst="roundRect">
            <a:avLst/>
          </a:prstGeom>
          <a:noFill/>
          <a:ln w="38100">
            <a:solidFill>
              <a:schemeClr val="accent3"/>
            </a:solidFill>
            <a:headEnd type="none" w="med" len="med"/>
            <a:tailEnd type="none" w="med" len="med"/>
          </a:ln>
          <a:extLst>
            <a:ext uri="{AF507438-7753-43E0-B8FC-AC1667EBCBE1}">
              <a14:hiddenEffects xmlns="" xmlns:a14="http://schemas.microsoft.com/office/drawing/2010/main">
                <a:effectLst>
                  <a:outerShdw dist="35921" dir="2700000" algn="ctr" rotWithShape="0">
                    <a:schemeClr val="bg2"/>
                  </a:outerShdw>
                </a:effectLst>
              </a14:hiddenEffects>
            </a:ext>
          </a:extLst>
        </p:spPr>
        <p:style>
          <a:lnRef idx="2">
            <a:schemeClr val="accent2"/>
          </a:lnRef>
          <a:fillRef idx="1">
            <a:schemeClr val="lt1"/>
          </a:fillRef>
          <a:effectRef idx="0">
            <a:schemeClr val="accent2"/>
          </a:effectRef>
          <a:fontRef idx="minor">
            <a:schemeClr val="dk1"/>
          </a:fontRef>
        </p:style>
        <p:txBody>
          <a:bodyPr vert="horz" wrap="square" lIns="121917" tIns="60958" rIns="121917" bIns="60958" numCol="1" rtlCol="0" anchor="t" anchorCtr="0" compatLnSpc="1">
            <a:prstTxWarp prst="textNoShape">
              <a:avLst/>
            </a:prstTxWarp>
          </a:bodyPr>
          <a:lstStyle/>
          <a:p>
            <a:pPr defTabSz="1219170"/>
            <a:endParaRPr lang="en-US" sz="3200" dirty="0" smtClean="0">
              <a:latin typeface="Arial" charset="0"/>
              <a:ea typeface="ＭＳ Ｐゴシック" pitchFamily="-32" charset="-128"/>
            </a:endParaRPr>
          </a:p>
        </p:txBody>
      </p:sp>
      <p:sp>
        <p:nvSpPr>
          <p:cNvPr id="110" name="Rounded Rectangle 109"/>
          <p:cNvSpPr/>
          <p:nvPr/>
        </p:nvSpPr>
        <p:spPr bwMode="auto">
          <a:xfrm>
            <a:off x="17754600" y="7493000"/>
            <a:ext cx="838200" cy="203200"/>
          </a:xfrm>
          <a:prstGeom prst="roundRect">
            <a:avLst/>
          </a:prstGeom>
          <a:noFill/>
          <a:ln w="38100">
            <a:solidFill>
              <a:schemeClr val="accent3"/>
            </a:solidFill>
            <a:headEnd type="none" w="med" len="med"/>
            <a:tailEnd type="none" w="med" len="med"/>
          </a:ln>
          <a:extLst>
            <a:ext uri="{AF507438-7753-43E0-B8FC-AC1667EBCBE1}">
              <a14:hiddenEffects xmlns="" xmlns:a14="http://schemas.microsoft.com/office/drawing/2010/main">
                <a:effectLst>
                  <a:outerShdw dist="35921" dir="2700000" algn="ctr" rotWithShape="0">
                    <a:schemeClr val="bg2"/>
                  </a:outerShdw>
                </a:effectLst>
              </a14:hiddenEffects>
            </a:ext>
          </a:extLst>
        </p:spPr>
        <p:style>
          <a:lnRef idx="2">
            <a:schemeClr val="accent2"/>
          </a:lnRef>
          <a:fillRef idx="1">
            <a:schemeClr val="lt1"/>
          </a:fillRef>
          <a:effectRef idx="0">
            <a:schemeClr val="accent2"/>
          </a:effectRef>
          <a:fontRef idx="minor">
            <a:schemeClr val="dk1"/>
          </a:fontRef>
        </p:style>
        <p:txBody>
          <a:bodyPr vert="horz" wrap="square" lIns="121917" tIns="60958" rIns="121917" bIns="60958" numCol="1" rtlCol="0" anchor="t" anchorCtr="0" compatLnSpc="1">
            <a:prstTxWarp prst="textNoShape">
              <a:avLst/>
            </a:prstTxWarp>
          </a:bodyPr>
          <a:lstStyle/>
          <a:p>
            <a:pPr defTabSz="1219170"/>
            <a:endParaRPr lang="en-US" sz="3200" dirty="0" smtClean="0">
              <a:latin typeface="Arial" charset="0"/>
              <a:ea typeface="ＭＳ Ｐゴシック" pitchFamily="-32"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NORC Template PowerPoint">
  <a:themeElements>
    <a:clrScheme name="NORC Color Scheme">
      <a:dk1>
        <a:srgbClr val="404040"/>
      </a:dk1>
      <a:lt1>
        <a:srgbClr val="FFFFFF"/>
      </a:lt1>
      <a:dk2>
        <a:srgbClr val="404040"/>
      </a:dk2>
      <a:lt2>
        <a:srgbClr val="CCCCCC"/>
      </a:lt2>
      <a:accent1>
        <a:srgbClr val="717074"/>
      </a:accent1>
      <a:accent2>
        <a:srgbClr val="F3901D"/>
      </a:accent2>
      <a:accent3>
        <a:srgbClr val="5C7F92"/>
      </a:accent3>
      <a:accent4>
        <a:srgbClr val="C6BF70"/>
      </a:accent4>
      <a:accent5>
        <a:srgbClr val="70A489"/>
      </a:accent5>
      <a:accent6>
        <a:srgbClr val="98002E"/>
      </a:accent6>
      <a:hlink>
        <a:srgbClr val="F3901D"/>
      </a:hlink>
      <a:folHlink>
        <a:srgbClr val="717074"/>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32"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32" charset="-128"/>
          </a:defRPr>
        </a:defPPr>
      </a:lstStyle>
    </a:lnDef>
    <a:txDef>
      <a:spPr bwMode="auto">
        <a:noFill/>
        <a:ln>
          <a:noFill/>
        </a:ln>
      </a:spPr>
      <a:bodyPr vert="horz" wrap="square" lIns="91440" tIns="91440" rIns="91440" bIns="0" numCol="1" anchor="t" anchorCtr="0" compatLnSpc="1">
        <a:prstTxWarp prst="textNoShape">
          <a:avLst/>
        </a:prstTxWarp>
      </a:bodyPr>
      <a:lstStyle>
        <a:defPPr>
          <a:lnSpc>
            <a:spcPts val="2500"/>
          </a:lnSpc>
          <a:defRPr sz="1800" b="1" dirty="0" smtClean="0"/>
        </a:defPPr>
      </a:lstStyle>
    </a:tx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B78E575E95FE341B5954C427979F220" ma:contentTypeVersion="5" ma:contentTypeDescription="Create a new document." ma:contentTypeScope="" ma:versionID="94db8f5e4a904c252199f146abc08d84">
  <xsd:schema xmlns:xsd="http://www.w3.org/2001/XMLSchema" xmlns:p="http://schemas.microsoft.com/office/2006/metadata/properties" targetNamespace="http://schemas.microsoft.com/office/2006/metadata/properties" ma:root="true" ma:fieldsID="daff7a8922ca223246d6f9669ee62a9b">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077407EE-719C-4461-943C-1F1A4D3A92B8}">
  <ds:schemaRefs>
    <ds:schemaRef ds:uri="http://schemas.microsoft.com/sharepoint/v3/contenttype/forms"/>
  </ds:schemaRefs>
</ds:datastoreItem>
</file>

<file path=customXml/itemProps2.xml><?xml version="1.0" encoding="utf-8"?>
<ds:datastoreItem xmlns:ds="http://schemas.openxmlformats.org/officeDocument/2006/customXml" ds:itemID="{5E78692C-AE39-4C78-8CE6-8496738A46F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9F52267D-12DB-49F3-8695-FA5A8535A03B}">
  <ds:schemaRefs>
    <ds:schemaRef ds:uri="http://purl.org/dc/terms/"/>
    <ds:schemaRef ds:uri="http://schemas.microsoft.com/office/2006/metadata/properties"/>
    <ds:schemaRef ds:uri="http://schemas.microsoft.com/office/2006/documentManagement/types"/>
    <ds:schemaRef ds:uri="http://schemas.openxmlformats.org/package/2006/metadata/core-properties"/>
    <ds:schemaRef ds:uri="http://purl.org/dc/elements/1.1/"/>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NORC Template PowerPoint</Template>
  <TotalTime>1241</TotalTime>
  <Words>1424</Words>
  <Application>Microsoft Office PowerPoint</Application>
  <PresentationFormat>Custom</PresentationFormat>
  <Paragraphs>102</Paragraphs>
  <Slides>1</Slides>
  <Notes>1</Notes>
  <HiddenSlides>0</HiddenSlides>
  <MMClips>0</MMClips>
  <ScaleCrop>false</ScaleCrop>
  <HeadingPairs>
    <vt:vector size="4" baseType="variant">
      <vt:variant>
        <vt:lpstr>Theme</vt:lpstr>
      </vt:variant>
      <vt:variant>
        <vt:i4>2</vt:i4>
      </vt:variant>
      <vt:variant>
        <vt:lpstr>Slide Titles</vt:lpstr>
      </vt:variant>
      <vt:variant>
        <vt:i4>1</vt:i4>
      </vt:variant>
    </vt:vector>
  </HeadingPairs>
  <TitlesOfParts>
    <vt:vector size="3" baseType="lpstr">
      <vt:lpstr>NORC Template PowerPoint</vt:lpstr>
      <vt:lpstr>Custom Design</vt:lpstr>
      <vt:lpstr>Slide 1</vt:lpstr>
    </vt:vector>
  </TitlesOfParts>
  <Company>NORC at the Univeristy of Chicago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Greg Lanier</dc:creator>
  <cp:lastModifiedBy>dalton-kate</cp:lastModifiedBy>
  <cp:revision>200</cp:revision>
  <cp:lastPrinted>2011-05-10T14:00:50Z</cp:lastPrinted>
  <dcterms:created xsi:type="dcterms:W3CDTF">2011-01-21T18:17:35Z</dcterms:created>
  <dcterms:modified xsi:type="dcterms:W3CDTF">2011-05-26T20:19:21Z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0x0101001B78E575E95FE341B5954C427979F220</vt:lpwstr>
  </property>
</Properties>
</file>