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888" r:id="rId5"/>
  </p:sldMasterIdLst>
  <p:notesMasterIdLst>
    <p:notesMasterId r:id="rId7"/>
  </p:notesMasterIdLst>
  <p:handoutMasterIdLst>
    <p:handoutMasterId r:id="rId8"/>
  </p:handoutMasterIdLst>
  <p:sldIdLst>
    <p:sldId id="258" r:id="rId6"/>
  </p:sldIdLst>
  <p:sldSz cx="43891200" cy="29260800"/>
  <p:notesSz cx="9236075" cy="14722475"/>
  <p:defaultTextStyle>
    <a:defPPr>
      <a:defRPr lang="en-US"/>
    </a:defPPr>
    <a:lvl1pPr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1pPr>
    <a:lvl2pPr marL="2089961"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2pPr>
    <a:lvl3pPr marL="4179922"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3pPr>
    <a:lvl4pPr marL="6269885"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4pPr>
    <a:lvl5pPr marL="8359846"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5pPr>
    <a:lvl6pPr marL="10449807" algn="l" defTabSz="4179922" rtl="0" eaLnBrk="1" latinLnBrk="0" hangingPunct="1">
      <a:defRPr sz="10900" kern="1200">
        <a:solidFill>
          <a:schemeClr val="tx1"/>
        </a:solidFill>
        <a:latin typeface="Arial" pitchFamily="34" charset="0"/>
        <a:ea typeface="ＭＳ Ｐゴシック" charset="-128"/>
        <a:cs typeface="+mn-cs"/>
      </a:defRPr>
    </a:lvl6pPr>
    <a:lvl7pPr marL="12539768" algn="l" defTabSz="4179922" rtl="0" eaLnBrk="1" latinLnBrk="0" hangingPunct="1">
      <a:defRPr sz="10900" kern="1200">
        <a:solidFill>
          <a:schemeClr val="tx1"/>
        </a:solidFill>
        <a:latin typeface="Arial" pitchFamily="34" charset="0"/>
        <a:ea typeface="ＭＳ Ｐゴシック" charset="-128"/>
        <a:cs typeface="+mn-cs"/>
      </a:defRPr>
    </a:lvl7pPr>
    <a:lvl8pPr marL="14629729" algn="l" defTabSz="4179922" rtl="0" eaLnBrk="1" latinLnBrk="0" hangingPunct="1">
      <a:defRPr sz="10900" kern="1200">
        <a:solidFill>
          <a:schemeClr val="tx1"/>
        </a:solidFill>
        <a:latin typeface="Arial" pitchFamily="34" charset="0"/>
        <a:ea typeface="ＭＳ Ｐゴシック" charset="-128"/>
        <a:cs typeface="+mn-cs"/>
      </a:defRPr>
    </a:lvl8pPr>
    <a:lvl9pPr marL="16719691" algn="l" defTabSz="4179922" rtl="0" eaLnBrk="1" latinLnBrk="0" hangingPunct="1">
      <a:defRPr sz="109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7F92"/>
    <a:srgbClr val="717074"/>
    <a:srgbClr val="70A489"/>
    <a:srgbClr val="CCCCCC"/>
    <a:srgbClr val="FFFFFF"/>
    <a:srgbClr val="009999"/>
    <a:srgbClr val="DB7903"/>
    <a:srgbClr val="F3901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009" autoAdjust="0"/>
    <p:restoredTop sz="99878" autoAdjust="0"/>
  </p:normalViewPr>
  <p:slideViewPr>
    <p:cSldViewPr>
      <p:cViewPr>
        <p:scale>
          <a:sx n="50" d="100"/>
          <a:sy n="50" d="100"/>
        </p:scale>
        <p:origin x="3642" y="4644"/>
      </p:cViewPr>
      <p:guideLst>
        <p:guide orient="horz" pos="9216"/>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9" d="100"/>
          <a:sy n="89" d="100"/>
        </p:scale>
        <p:origin x="-3762" y="-120"/>
      </p:cViewPr>
      <p:guideLst>
        <p:guide orient="horz" pos="4637"/>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02299" cy="736124"/>
          </a:xfrm>
          <a:prstGeom prst="rect">
            <a:avLst/>
          </a:prstGeom>
        </p:spPr>
        <p:txBody>
          <a:bodyPr vert="horz" lIns="136863" tIns="68432" rIns="136863" bIns="68432" rtlCol="0"/>
          <a:lstStyle>
            <a:lvl1pPr algn="l">
              <a:defRPr sz="1800"/>
            </a:lvl1pPr>
          </a:lstStyle>
          <a:p>
            <a:endParaRPr lang="en-US"/>
          </a:p>
        </p:txBody>
      </p:sp>
      <p:sp>
        <p:nvSpPr>
          <p:cNvPr id="3" name="Date Placeholder 2"/>
          <p:cNvSpPr>
            <a:spLocks noGrp="1"/>
          </p:cNvSpPr>
          <p:nvPr>
            <p:ph type="dt" sz="quarter" idx="1"/>
          </p:nvPr>
        </p:nvSpPr>
        <p:spPr>
          <a:xfrm>
            <a:off x="5231640" y="0"/>
            <a:ext cx="4002299" cy="736124"/>
          </a:xfrm>
          <a:prstGeom prst="rect">
            <a:avLst/>
          </a:prstGeom>
        </p:spPr>
        <p:txBody>
          <a:bodyPr vert="horz" lIns="136863" tIns="68432" rIns="136863" bIns="68432" rtlCol="0"/>
          <a:lstStyle>
            <a:lvl1pPr algn="r">
              <a:defRPr sz="1800"/>
            </a:lvl1pPr>
          </a:lstStyle>
          <a:p>
            <a:fld id="{0A7A237F-8AF6-40D3-9535-F81D89C5F5FB}" type="datetimeFigureOut">
              <a:rPr lang="en-US" smtClean="0"/>
              <a:pPr/>
              <a:t>4/25/2012</a:t>
            </a:fld>
            <a:endParaRPr lang="en-US"/>
          </a:p>
        </p:txBody>
      </p:sp>
      <p:sp>
        <p:nvSpPr>
          <p:cNvPr id="4" name="Footer Placeholder 3"/>
          <p:cNvSpPr>
            <a:spLocks noGrp="1"/>
          </p:cNvSpPr>
          <p:nvPr>
            <p:ph type="ftr" sz="quarter" idx="2"/>
          </p:nvPr>
        </p:nvSpPr>
        <p:spPr>
          <a:xfrm>
            <a:off x="2" y="13983797"/>
            <a:ext cx="4002299" cy="736124"/>
          </a:xfrm>
          <a:prstGeom prst="rect">
            <a:avLst/>
          </a:prstGeom>
        </p:spPr>
        <p:txBody>
          <a:bodyPr vert="horz" lIns="136863" tIns="68432" rIns="136863" bIns="68432" rtlCol="0" anchor="b"/>
          <a:lstStyle>
            <a:lvl1pPr algn="l">
              <a:defRPr sz="1800"/>
            </a:lvl1pPr>
          </a:lstStyle>
          <a:p>
            <a:endParaRPr lang="en-US"/>
          </a:p>
        </p:txBody>
      </p:sp>
      <p:sp>
        <p:nvSpPr>
          <p:cNvPr id="5" name="Slide Number Placeholder 4"/>
          <p:cNvSpPr>
            <a:spLocks noGrp="1"/>
          </p:cNvSpPr>
          <p:nvPr>
            <p:ph type="sldNum" sz="quarter" idx="3"/>
          </p:nvPr>
        </p:nvSpPr>
        <p:spPr>
          <a:xfrm>
            <a:off x="5231640" y="13983797"/>
            <a:ext cx="4002299" cy="736124"/>
          </a:xfrm>
          <a:prstGeom prst="rect">
            <a:avLst/>
          </a:prstGeom>
        </p:spPr>
        <p:txBody>
          <a:bodyPr vert="horz" lIns="136863" tIns="68432" rIns="136863" bIns="68432" rtlCol="0" anchor="b"/>
          <a:lstStyle>
            <a:lvl1pPr algn="r">
              <a:defRPr sz="1800"/>
            </a:lvl1pPr>
          </a:lstStyle>
          <a:p>
            <a:fld id="{CAE5EF63-8679-446C-B7F7-563B13DBADAF}" type="slidenum">
              <a:rPr lang="en-US" smtClean="0"/>
              <a:pPr/>
              <a:t>‹#›</a:t>
            </a:fld>
            <a:endParaRPr lang="en-US"/>
          </a:p>
        </p:txBody>
      </p:sp>
    </p:spTree>
    <p:extLst>
      <p:ext uri="{BB962C8B-B14F-4D97-AF65-F5344CB8AC3E}">
        <p14:creationId xmlns:p14="http://schemas.microsoft.com/office/powerpoint/2010/main" val="296065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1779" cy="735495"/>
          </a:xfrm>
          <a:prstGeom prst="rect">
            <a:avLst/>
          </a:prstGeom>
        </p:spPr>
        <p:txBody>
          <a:bodyPr vert="horz" lIns="90243" tIns="45121" rIns="90243" bIns="45121" rtlCol="0"/>
          <a:lstStyle>
            <a:lvl1pPr algn="l">
              <a:defRPr sz="1200"/>
            </a:lvl1pPr>
          </a:lstStyle>
          <a:p>
            <a:endParaRPr lang="en-US"/>
          </a:p>
        </p:txBody>
      </p:sp>
      <p:sp>
        <p:nvSpPr>
          <p:cNvPr id="3" name="Date Placeholder 2"/>
          <p:cNvSpPr>
            <a:spLocks noGrp="1"/>
          </p:cNvSpPr>
          <p:nvPr>
            <p:ph type="dt" idx="1"/>
          </p:nvPr>
        </p:nvSpPr>
        <p:spPr>
          <a:xfrm>
            <a:off x="5231177" y="1"/>
            <a:ext cx="4003339" cy="735495"/>
          </a:xfrm>
          <a:prstGeom prst="rect">
            <a:avLst/>
          </a:prstGeom>
        </p:spPr>
        <p:txBody>
          <a:bodyPr vert="horz" lIns="90243" tIns="45121" rIns="90243" bIns="45121" rtlCol="0"/>
          <a:lstStyle>
            <a:lvl1pPr algn="r">
              <a:defRPr sz="1200"/>
            </a:lvl1pPr>
          </a:lstStyle>
          <a:p>
            <a:fld id="{DB648A8D-7A2F-470A-8BB9-073512F93310}" type="datetimeFigureOut">
              <a:rPr lang="en-US" smtClean="0"/>
              <a:pPr/>
              <a:t>4/25/2012</a:t>
            </a:fld>
            <a:endParaRPr lang="en-US"/>
          </a:p>
        </p:txBody>
      </p:sp>
      <p:sp>
        <p:nvSpPr>
          <p:cNvPr id="4" name="Slide Image Placeholder 3"/>
          <p:cNvSpPr>
            <a:spLocks noGrp="1" noRot="1" noChangeAspect="1"/>
          </p:cNvSpPr>
          <p:nvPr>
            <p:ph type="sldImg" idx="2"/>
          </p:nvPr>
        </p:nvSpPr>
        <p:spPr>
          <a:xfrm>
            <a:off x="477838" y="1106488"/>
            <a:ext cx="8280400" cy="5521325"/>
          </a:xfrm>
          <a:prstGeom prst="rect">
            <a:avLst/>
          </a:prstGeom>
          <a:noFill/>
          <a:ln w="12700">
            <a:solidFill>
              <a:prstClr val="black"/>
            </a:solidFill>
          </a:ln>
        </p:spPr>
        <p:txBody>
          <a:bodyPr vert="horz" lIns="90243" tIns="45121" rIns="90243" bIns="45121" rtlCol="0" anchor="ctr"/>
          <a:lstStyle/>
          <a:p>
            <a:endParaRPr lang="en-US"/>
          </a:p>
        </p:txBody>
      </p:sp>
      <p:sp>
        <p:nvSpPr>
          <p:cNvPr id="5" name="Notes Placeholder 4"/>
          <p:cNvSpPr>
            <a:spLocks noGrp="1"/>
          </p:cNvSpPr>
          <p:nvPr>
            <p:ph type="body" sz="quarter" idx="3"/>
          </p:nvPr>
        </p:nvSpPr>
        <p:spPr>
          <a:xfrm>
            <a:off x="923608" y="6993492"/>
            <a:ext cx="7388860" cy="6624170"/>
          </a:xfrm>
          <a:prstGeom prst="rect">
            <a:avLst/>
          </a:prstGeom>
        </p:spPr>
        <p:txBody>
          <a:bodyPr vert="horz" lIns="90243" tIns="45121" rIns="90243" bIns="451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983838"/>
            <a:ext cx="4001779" cy="735495"/>
          </a:xfrm>
          <a:prstGeom prst="rect">
            <a:avLst/>
          </a:prstGeom>
        </p:spPr>
        <p:txBody>
          <a:bodyPr vert="horz" lIns="90243" tIns="45121" rIns="90243" bIns="45121" rtlCol="0" anchor="b"/>
          <a:lstStyle>
            <a:lvl1pPr algn="l">
              <a:defRPr sz="1200"/>
            </a:lvl1pPr>
          </a:lstStyle>
          <a:p>
            <a:endParaRPr lang="en-US"/>
          </a:p>
        </p:txBody>
      </p:sp>
      <p:sp>
        <p:nvSpPr>
          <p:cNvPr id="7" name="Slide Number Placeholder 6"/>
          <p:cNvSpPr>
            <a:spLocks noGrp="1"/>
          </p:cNvSpPr>
          <p:nvPr>
            <p:ph type="sldNum" sz="quarter" idx="5"/>
          </p:nvPr>
        </p:nvSpPr>
        <p:spPr>
          <a:xfrm>
            <a:off x="5231177" y="13983838"/>
            <a:ext cx="4003339" cy="735495"/>
          </a:xfrm>
          <a:prstGeom prst="rect">
            <a:avLst/>
          </a:prstGeom>
        </p:spPr>
        <p:txBody>
          <a:bodyPr vert="horz" lIns="90243" tIns="45121" rIns="90243" bIns="45121" rtlCol="0" anchor="b"/>
          <a:lstStyle>
            <a:lvl1pPr algn="r">
              <a:defRPr sz="1200"/>
            </a:lvl1pPr>
          </a:lstStyle>
          <a:p>
            <a:fld id="{2C586B39-D22D-47E5-884E-4A569750E376}" type="slidenum">
              <a:rPr lang="en-US" smtClean="0"/>
              <a:pPr/>
              <a:t>‹#›</a:t>
            </a:fld>
            <a:endParaRPr lang="en-US"/>
          </a:p>
        </p:txBody>
      </p:sp>
    </p:spTree>
    <p:extLst>
      <p:ext uri="{BB962C8B-B14F-4D97-AF65-F5344CB8AC3E}">
        <p14:creationId xmlns:p14="http://schemas.microsoft.com/office/powerpoint/2010/main" val="263910338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86B39-D22D-47E5-884E-4A569750E37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1"/>
          <p:cNvSpPr>
            <a:spLocks noChangeArrowheads="1"/>
          </p:cNvSpPr>
          <p:nvPr userDrawn="1"/>
        </p:nvSpPr>
        <p:spPr bwMode="auto">
          <a:xfrm>
            <a:off x="0" y="0"/>
            <a:ext cx="43891200" cy="3291840"/>
          </a:xfrm>
          <a:prstGeom prst="rect">
            <a:avLst/>
          </a:prstGeom>
          <a:solidFill>
            <a:srgbClr val="F3901D"/>
          </a:solidFill>
          <a:ln w="9525">
            <a:noFill/>
            <a:round/>
            <a:headEnd/>
            <a:tailEnd/>
          </a:ln>
          <a:effectLst>
            <a:outerShdw blurRad="50800" dist="38100" dir="8100000" algn="tr" rotWithShape="0">
              <a:prstClr val="black">
                <a:alpha val="40000"/>
              </a:prstClr>
            </a:outerShdw>
          </a:effectLst>
        </p:spPr>
        <p:txBody>
          <a:bodyPr lIns="417992" tIns="208996" rIns="417992" bIns="208996"/>
          <a:lstStyle/>
          <a:p>
            <a:endParaRPr lang="en-US"/>
          </a:p>
        </p:txBody>
      </p:sp>
      <p:pic>
        <p:nvPicPr>
          <p:cNvPr id="11" name="Picture 67" descr="norc_logo_white.png"/>
          <p:cNvPicPr>
            <a:picLocks noChangeAspect="1"/>
          </p:cNvPicPr>
          <p:nvPr userDrawn="1"/>
        </p:nvPicPr>
        <p:blipFill>
          <a:blip r:embed="rId2" cstate="print"/>
          <a:srcRect t="18750" b="27995"/>
          <a:stretch>
            <a:fillRect/>
          </a:stretch>
        </p:blipFill>
        <p:spPr bwMode="auto">
          <a:xfrm>
            <a:off x="812800" y="609601"/>
            <a:ext cx="7924800" cy="2598100"/>
          </a:xfrm>
          <a:prstGeom prst="rect">
            <a:avLst/>
          </a:prstGeom>
          <a:noFill/>
          <a:ln w="9525">
            <a:noFill/>
            <a:miter lim="800000"/>
            <a:headEnd/>
            <a:tailEnd/>
          </a:ln>
        </p:spPr>
      </p:pic>
    </p:spTree>
    <p:extLst>
      <p:ext uri="{BB962C8B-B14F-4D97-AF65-F5344CB8AC3E}">
        <p14:creationId xmlns:p14="http://schemas.microsoft.com/office/powerpoint/2010/main" val="376991161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4" y="20482985"/>
            <a:ext cx="26335567" cy="2417233"/>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8602134" y="2614084"/>
            <a:ext cx="26335567" cy="17557749"/>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8602134" y="22900218"/>
            <a:ext cx="26335567" cy="34353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4392E-F9DE-47AF-B8F0-954C42F8873B}"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4392E-F9DE-47AF-B8F0-954C42F8873B}"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7" y="1172634"/>
            <a:ext cx="9874251" cy="249660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5" y="1172634"/>
            <a:ext cx="29423783" cy="249660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4392E-F9DE-47AF-B8F0-954C42F8873B}"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9088967"/>
            <a:ext cx="37308367" cy="6273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4" y="16581967"/>
            <a:ext cx="30725533" cy="7476067"/>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64392E-F9DE-47AF-B8F0-954C42F8873B}"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4392E-F9DE-47AF-B8F0-954C42F8873B}"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18802351"/>
            <a:ext cx="37308367" cy="5812367"/>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2401551"/>
            <a:ext cx="37308367" cy="6400800"/>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4392E-F9DE-47AF-B8F0-954C42F8873B}"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6828367"/>
            <a:ext cx="19649016" cy="1931035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1" y="6828367"/>
            <a:ext cx="19649017" cy="1931035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64392E-F9DE-47AF-B8F0-954C42F8873B}"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5" y="6548967"/>
            <a:ext cx="19392900" cy="2730500"/>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2194985" y="9279467"/>
            <a:ext cx="19392900" cy="16859251"/>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7" y="6548967"/>
            <a:ext cx="19399251" cy="2730500"/>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22296967" y="9279467"/>
            <a:ext cx="19399251" cy="16859251"/>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64392E-F9DE-47AF-B8F0-954C42F8873B}" type="datetimeFigureOut">
              <a:rPr lang="en-US" smtClean="0"/>
              <a:pPr/>
              <a:t>4/25/2012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64392E-F9DE-47AF-B8F0-954C42F8873B}" type="datetimeFigureOut">
              <a:rPr lang="en-US" smtClean="0"/>
              <a:pPr/>
              <a:t>4/25/2012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4392E-F9DE-47AF-B8F0-954C42F8873B}" type="datetimeFigureOut">
              <a:rPr lang="en-US" smtClean="0"/>
              <a:pPr/>
              <a:t>4/25/2012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164167"/>
            <a:ext cx="14439900" cy="49593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17159817" y="1164167"/>
            <a:ext cx="24536400" cy="2497455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5" y="6123517"/>
            <a:ext cx="14439900" cy="20015200"/>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4392E-F9DE-47AF-B8F0-954C42F8873B}"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1000"/>
          </a:schemeClr>
        </a:solidFill>
        <a:effectLst/>
      </p:bgPr>
    </p:bg>
    <p:spTree>
      <p:nvGrpSpPr>
        <p:cNvPr id="1" name=""/>
        <p:cNvGrpSpPr/>
        <p:nvPr/>
      </p:nvGrpSpPr>
      <p:grpSpPr>
        <a:xfrm>
          <a:off x="0" y="0"/>
          <a:ext cx="0" cy="0"/>
          <a:chOff x="0" y="0"/>
          <a:chExt cx="0" cy="0"/>
        </a:xfrm>
      </p:grpSpPr>
      <p:sp>
        <p:nvSpPr>
          <p:cNvPr id="12" name="Rectangle 1"/>
          <p:cNvSpPr>
            <a:spLocks noChangeArrowheads="1"/>
          </p:cNvSpPr>
          <p:nvPr userDrawn="1"/>
        </p:nvSpPr>
        <p:spPr bwMode="auto">
          <a:xfrm>
            <a:off x="0" y="0"/>
            <a:ext cx="43891200" cy="3291840"/>
          </a:xfrm>
          <a:prstGeom prst="rect">
            <a:avLst/>
          </a:prstGeom>
          <a:solidFill>
            <a:srgbClr val="F3901D"/>
          </a:solidFill>
          <a:ln w="9525">
            <a:noFill/>
            <a:round/>
            <a:headEnd/>
            <a:tailEnd/>
          </a:ln>
          <a:effectLst>
            <a:outerShdw blurRad="50800" dist="38100" dir="8100000" algn="tr" rotWithShape="0">
              <a:prstClr val="black">
                <a:alpha val="40000"/>
              </a:prstClr>
            </a:outerShdw>
          </a:effectLst>
        </p:spPr>
        <p:txBody>
          <a:bodyPr lIns="417992" tIns="208996" rIns="417992" bIns="208996"/>
          <a:lstStyle/>
          <a:p>
            <a:endParaRPr lang="en-US"/>
          </a:p>
        </p:txBody>
      </p:sp>
      <p:pic>
        <p:nvPicPr>
          <p:cNvPr id="13" name="Picture 67" descr="norc_logo_white.png"/>
          <p:cNvPicPr>
            <a:picLocks noChangeAspect="1"/>
          </p:cNvPicPr>
          <p:nvPr userDrawn="1"/>
        </p:nvPicPr>
        <p:blipFill>
          <a:blip r:embed="rId3" cstate="print"/>
          <a:srcRect t="18750" b="27995"/>
          <a:stretch>
            <a:fillRect/>
          </a:stretch>
        </p:blipFill>
        <p:spPr bwMode="auto">
          <a:xfrm>
            <a:off x="812800" y="609601"/>
            <a:ext cx="7924800" cy="2598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7" r:id="rId1"/>
  </p:sldLayoutIdLst>
  <p:timing>
    <p:tnLst>
      <p:par>
        <p:cTn id="1" dur="indefinite" restart="never" nodeType="tmRoot"/>
      </p:par>
    </p:tnLst>
  </p:timing>
  <p:hf sldNum="0" hdr="0" dt="0"/>
  <p:txStyles>
    <p:titleStyle>
      <a:lvl1pPr algn="l" rtl="0" eaLnBrk="1" fontAlgn="base" hangingPunct="1">
        <a:lnSpc>
          <a:spcPts val="16457"/>
        </a:lnSpc>
        <a:spcBef>
          <a:spcPct val="0"/>
        </a:spcBef>
        <a:spcAft>
          <a:spcPct val="0"/>
        </a:spcAft>
        <a:defRPr sz="14700">
          <a:solidFill>
            <a:schemeClr val="tx2"/>
          </a:solidFill>
          <a:latin typeface="+mj-lt"/>
          <a:ea typeface="+mj-ea"/>
          <a:cs typeface="ＭＳ Ｐゴシック" charset="0"/>
        </a:defRPr>
      </a:lvl1pPr>
      <a:lvl2pPr algn="l" rtl="0" eaLnBrk="1" fontAlgn="base" hangingPunct="1">
        <a:lnSpc>
          <a:spcPts val="16457"/>
        </a:lnSpc>
        <a:spcBef>
          <a:spcPct val="0"/>
        </a:spcBef>
        <a:spcAft>
          <a:spcPct val="0"/>
        </a:spcAft>
        <a:defRPr sz="14700">
          <a:solidFill>
            <a:schemeClr val="tx2"/>
          </a:solidFill>
          <a:latin typeface="Arial" charset="0"/>
          <a:ea typeface="ＭＳ Ｐゴシック" pitchFamily="-32" charset="-128"/>
          <a:cs typeface="ＭＳ Ｐゴシック" charset="0"/>
        </a:defRPr>
      </a:lvl2pPr>
      <a:lvl3pPr algn="l" rtl="0" eaLnBrk="1" fontAlgn="base" hangingPunct="1">
        <a:lnSpc>
          <a:spcPts val="16457"/>
        </a:lnSpc>
        <a:spcBef>
          <a:spcPct val="0"/>
        </a:spcBef>
        <a:spcAft>
          <a:spcPct val="0"/>
        </a:spcAft>
        <a:defRPr sz="14700">
          <a:solidFill>
            <a:schemeClr val="tx2"/>
          </a:solidFill>
          <a:latin typeface="Arial" charset="0"/>
          <a:ea typeface="ＭＳ Ｐゴシック" pitchFamily="-32" charset="-128"/>
          <a:cs typeface="ＭＳ Ｐゴシック" charset="0"/>
        </a:defRPr>
      </a:lvl3pPr>
      <a:lvl4pPr algn="l" rtl="0" eaLnBrk="1" fontAlgn="base" hangingPunct="1">
        <a:lnSpc>
          <a:spcPts val="16457"/>
        </a:lnSpc>
        <a:spcBef>
          <a:spcPct val="0"/>
        </a:spcBef>
        <a:spcAft>
          <a:spcPct val="0"/>
        </a:spcAft>
        <a:defRPr sz="14700">
          <a:solidFill>
            <a:schemeClr val="tx2"/>
          </a:solidFill>
          <a:latin typeface="Arial" charset="0"/>
          <a:ea typeface="ＭＳ Ｐゴシック" pitchFamily="-32" charset="-128"/>
          <a:cs typeface="ＭＳ Ｐゴシック" charset="0"/>
        </a:defRPr>
      </a:lvl4pPr>
      <a:lvl5pPr algn="l" rtl="0" eaLnBrk="1" fontAlgn="base" hangingPunct="1">
        <a:lnSpc>
          <a:spcPts val="16457"/>
        </a:lnSpc>
        <a:spcBef>
          <a:spcPct val="0"/>
        </a:spcBef>
        <a:spcAft>
          <a:spcPct val="0"/>
        </a:spcAft>
        <a:defRPr sz="14700">
          <a:solidFill>
            <a:schemeClr val="tx2"/>
          </a:solidFill>
          <a:latin typeface="Arial" charset="0"/>
          <a:ea typeface="ＭＳ Ｐゴシック" pitchFamily="-32" charset="-128"/>
          <a:cs typeface="ＭＳ Ｐゴシック" charset="0"/>
        </a:defRPr>
      </a:lvl5pPr>
      <a:lvl6pPr marL="2089961" algn="l" rtl="0" eaLnBrk="1" fontAlgn="base" hangingPunct="1">
        <a:spcBef>
          <a:spcPct val="0"/>
        </a:spcBef>
        <a:spcAft>
          <a:spcPct val="0"/>
        </a:spcAft>
        <a:defRPr sz="14700">
          <a:solidFill>
            <a:schemeClr val="tx2"/>
          </a:solidFill>
          <a:latin typeface="Arial" charset="0"/>
          <a:ea typeface="ＭＳ Ｐゴシック" pitchFamily="-32" charset="-128"/>
        </a:defRPr>
      </a:lvl6pPr>
      <a:lvl7pPr marL="4179922" algn="l" rtl="0" eaLnBrk="1" fontAlgn="base" hangingPunct="1">
        <a:spcBef>
          <a:spcPct val="0"/>
        </a:spcBef>
        <a:spcAft>
          <a:spcPct val="0"/>
        </a:spcAft>
        <a:defRPr sz="14700">
          <a:solidFill>
            <a:schemeClr val="tx2"/>
          </a:solidFill>
          <a:latin typeface="Arial" charset="0"/>
          <a:ea typeface="ＭＳ Ｐゴシック" pitchFamily="-32" charset="-128"/>
        </a:defRPr>
      </a:lvl7pPr>
      <a:lvl8pPr marL="6269885" algn="l" rtl="0" eaLnBrk="1" fontAlgn="base" hangingPunct="1">
        <a:spcBef>
          <a:spcPct val="0"/>
        </a:spcBef>
        <a:spcAft>
          <a:spcPct val="0"/>
        </a:spcAft>
        <a:defRPr sz="14700">
          <a:solidFill>
            <a:schemeClr val="tx2"/>
          </a:solidFill>
          <a:latin typeface="Arial" charset="0"/>
          <a:ea typeface="ＭＳ Ｐゴシック" pitchFamily="-32" charset="-128"/>
        </a:defRPr>
      </a:lvl8pPr>
      <a:lvl9pPr marL="8359846" algn="l" rtl="0" eaLnBrk="1" fontAlgn="base" hangingPunct="1">
        <a:spcBef>
          <a:spcPct val="0"/>
        </a:spcBef>
        <a:spcAft>
          <a:spcPct val="0"/>
        </a:spcAft>
        <a:defRPr sz="14700">
          <a:solidFill>
            <a:schemeClr val="tx2"/>
          </a:solidFill>
          <a:latin typeface="Arial" charset="0"/>
          <a:ea typeface="ＭＳ Ｐゴシック" pitchFamily="-32" charset="-128"/>
        </a:defRPr>
      </a:lvl9pPr>
    </p:titleStyle>
    <p:bodyStyle>
      <a:lvl1pPr marL="834535" indent="-834535" algn="l" rtl="0" eaLnBrk="1" fontAlgn="base" hangingPunct="1">
        <a:spcBef>
          <a:spcPct val="20000"/>
        </a:spcBef>
        <a:spcAft>
          <a:spcPct val="0"/>
        </a:spcAft>
        <a:buClr>
          <a:srgbClr val="F3901D"/>
        </a:buClr>
        <a:buFont typeface="Arial" pitchFamily="34" charset="0"/>
        <a:buChar char="•"/>
        <a:defRPr sz="12800">
          <a:solidFill>
            <a:srgbClr val="666666"/>
          </a:solidFill>
          <a:latin typeface="+mn-lt"/>
          <a:ea typeface="+mn-ea"/>
          <a:cs typeface="ＭＳ Ｐゴシック" charset="0"/>
        </a:defRPr>
      </a:lvl1pPr>
      <a:lvl2pPr marL="2924496" indent="-834535" algn="l" rtl="0" eaLnBrk="1" fontAlgn="base" hangingPunct="1">
        <a:spcBef>
          <a:spcPct val="20000"/>
        </a:spcBef>
        <a:spcAft>
          <a:spcPct val="0"/>
        </a:spcAft>
        <a:buFont typeface="Arial" pitchFamily="34" charset="0"/>
        <a:buChar char="•"/>
        <a:defRPr sz="10900">
          <a:solidFill>
            <a:srgbClr val="666666"/>
          </a:solidFill>
          <a:latin typeface="+mn-lt"/>
          <a:ea typeface="+mn-ea"/>
        </a:defRPr>
      </a:lvl2pPr>
      <a:lvl3pPr marL="5224904" indent="-1044981" algn="l" rtl="0" eaLnBrk="1" fontAlgn="base" hangingPunct="1">
        <a:spcBef>
          <a:spcPct val="20000"/>
        </a:spcBef>
        <a:spcAft>
          <a:spcPct val="0"/>
        </a:spcAft>
        <a:buClr>
          <a:srgbClr val="F3901D"/>
        </a:buClr>
        <a:buFont typeface="Arial" pitchFamily="34" charset="0"/>
        <a:buChar char="–"/>
        <a:defRPr>
          <a:solidFill>
            <a:srgbClr val="F3901D"/>
          </a:solidFill>
          <a:latin typeface="+mn-lt"/>
          <a:ea typeface="+mn-ea"/>
        </a:defRPr>
      </a:lvl3pPr>
      <a:lvl4pPr marL="7314865" indent="-1044981" algn="l" rtl="0" eaLnBrk="1" fontAlgn="base" hangingPunct="1">
        <a:spcBef>
          <a:spcPct val="20000"/>
        </a:spcBef>
        <a:spcAft>
          <a:spcPct val="0"/>
        </a:spcAft>
        <a:buChar char="–"/>
        <a:defRPr sz="6400" b="1">
          <a:solidFill>
            <a:srgbClr val="666666"/>
          </a:solidFill>
          <a:latin typeface="+mn-lt"/>
          <a:ea typeface="+mn-ea"/>
        </a:defRPr>
      </a:lvl4pPr>
      <a:lvl5pPr marL="8359846" algn="l" rtl="0" eaLnBrk="1" fontAlgn="base" hangingPunct="1">
        <a:spcBef>
          <a:spcPct val="20000"/>
        </a:spcBef>
        <a:spcAft>
          <a:spcPct val="0"/>
        </a:spcAft>
        <a:defRPr sz="6400">
          <a:solidFill>
            <a:srgbClr val="666666"/>
          </a:solidFill>
          <a:latin typeface="+mn-lt"/>
          <a:ea typeface="+mn-ea"/>
        </a:defRPr>
      </a:lvl5pPr>
      <a:lvl6pPr marL="11494787" indent="-1044981" algn="l" rtl="0" eaLnBrk="1" fontAlgn="base" hangingPunct="1">
        <a:spcBef>
          <a:spcPct val="20000"/>
        </a:spcBef>
        <a:spcAft>
          <a:spcPct val="0"/>
        </a:spcAft>
        <a:buChar char="»"/>
        <a:defRPr sz="10000">
          <a:solidFill>
            <a:srgbClr val="333333"/>
          </a:solidFill>
          <a:latin typeface="+mn-lt"/>
          <a:ea typeface="+mn-ea"/>
        </a:defRPr>
      </a:lvl6pPr>
      <a:lvl7pPr marL="13584748" indent="-1044981" algn="l" rtl="0" eaLnBrk="1" fontAlgn="base" hangingPunct="1">
        <a:spcBef>
          <a:spcPct val="20000"/>
        </a:spcBef>
        <a:spcAft>
          <a:spcPct val="0"/>
        </a:spcAft>
        <a:buChar char="»"/>
        <a:defRPr sz="10000">
          <a:solidFill>
            <a:srgbClr val="333333"/>
          </a:solidFill>
          <a:latin typeface="+mn-lt"/>
          <a:ea typeface="+mn-ea"/>
        </a:defRPr>
      </a:lvl7pPr>
      <a:lvl8pPr marL="15674711" indent="-1044981" algn="l" rtl="0" eaLnBrk="1" fontAlgn="base" hangingPunct="1">
        <a:spcBef>
          <a:spcPct val="20000"/>
        </a:spcBef>
        <a:spcAft>
          <a:spcPct val="0"/>
        </a:spcAft>
        <a:buChar char="»"/>
        <a:defRPr sz="10000">
          <a:solidFill>
            <a:srgbClr val="333333"/>
          </a:solidFill>
          <a:latin typeface="+mn-lt"/>
          <a:ea typeface="+mn-ea"/>
        </a:defRPr>
      </a:lvl8pPr>
      <a:lvl9pPr marL="17764672" indent="-1044981" algn="l" rtl="0" eaLnBrk="1" fontAlgn="base" hangingPunct="1">
        <a:spcBef>
          <a:spcPct val="20000"/>
        </a:spcBef>
        <a:spcAft>
          <a:spcPct val="0"/>
        </a:spcAft>
        <a:buChar char="»"/>
        <a:defRPr sz="10000">
          <a:solidFill>
            <a:srgbClr val="333333"/>
          </a:solidFill>
          <a:latin typeface="+mn-lt"/>
          <a:ea typeface="+mn-ea"/>
        </a:defRPr>
      </a:lvl9pPr>
    </p:bodyStyle>
    <p:otherStyle>
      <a:defPPr>
        <a:defRPr lang="en-US"/>
      </a:defPPr>
      <a:lvl1pPr marL="0" algn="l" defTabSz="4179922" rtl="0" eaLnBrk="1" latinLnBrk="0" hangingPunct="1">
        <a:defRPr sz="8300" kern="1200">
          <a:solidFill>
            <a:schemeClr val="tx1"/>
          </a:solidFill>
          <a:latin typeface="+mn-lt"/>
          <a:ea typeface="+mn-ea"/>
          <a:cs typeface="+mn-cs"/>
        </a:defRPr>
      </a:lvl1pPr>
      <a:lvl2pPr marL="2089961" algn="l" defTabSz="4179922" rtl="0" eaLnBrk="1" latinLnBrk="0" hangingPunct="1">
        <a:defRPr sz="8300" kern="1200">
          <a:solidFill>
            <a:schemeClr val="tx1"/>
          </a:solidFill>
          <a:latin typeface="+mn-lt"/>
          <a:ea typeface="+mn-ea"/>
          <a:cs typeface="+mn-cs"/>
        </a:defRPr>
      </a:lvl2pPr>
      <a:lvl3pPr marL="4179922" algn="l" defTabSz="4179922" rtl="0" eaLnBrk="1" latinLnBrk="0" hangingPunct="1">
        <a:defRPr sz="8300" kern="1200">
          <a:solidFill>
            <a:schemeClr val="tx1"/>
          </a:solidFill>
          <a:latin typeface="+mn-lt"/>
          <a:ea typeface="+mn-ea"/>
          <a:cs typeface="+mn-cs"/>
        </a:defRPr>
      </a:lvl3pPr>
      <a:lvl4pPr marL="6269885" algn="l" defTabSz="4179922" rtl="0" eaLnBrk="1" latinLnBrk="0" hangingPunct="1">
        <a:defRPr sz="8300" kern="1200">
          <a:solidFill>
            <a:schemeClr val="tx1"/>
          </a:solidFill>
          <a:latin typeface="+mn-lt"/>
          <a:ea typeface="+mn-ea"/>
          <a:cs typeface="+mn-cs"/>
        </a:defRPr>
      </a:lvl4pPr>
      <a:lvl5pPr marL="8359846" algn="l" defTabSz="4179922" rtl="0" eaLnBrk="1" latinLnBrk="0" hangingPunct="1">
        <a:defRPr sz="8300" kern="1200">
          <a:solidFill>
            <a:schemeClr val="tx1"/>
          </a:solidFill>
          <a:latin typeface="+mn-lt"/>
          <a:ea typeface="+mn-ea"/>
          <a:cs typeface="+mn-cs"/>
        </a:defRPr>
      </a:lvl5pPr>
      <a:lvl6pPr marL="10449807" algn="l" defTabSz="4179922" rtl="0" eaLnBrk="1" latinLnBrk="0" hangingPunct="1">
        <a:defRPr sz="8300" kern="1200">
          <a:solidFill>
            <a:schemeClr val="tx1"/>
          </a:solidFill>
          <a:latin typeface="+mn-lt"/>
          <a:ea typeface="+mn-ea"/>
          <a:cs typeface="+mn-cs"/>
        </a:defRPr>
      </a:lvl6pPr>
      <a:lvl7pPr marL="12539768" algn="l" defTabSz="4179922" rtl="0" eaLnBrk="1" latinLnBrk="0" hangingPunct="1">
        <a:defRPr sz="8300" kern="1200">
          <a:solidFill>
            <a:schemeClr val="tx1"/>
          </a:solidFill>
          <a:latin typeface="+mn-lt"/>
          <a:ea typeface="+mn-ea"/>
          <a:cs typeface="+mn-cs"/>
        </a:defRPr>
      </a:lvl7pPr>
      <a:lvl8pPr marL="14629729" algn="l" defTabSz="4179922" rtl="0" eaLnBrk="1" latinLnBrk="0" hangingPunct="1">
        <a:defRPr sz="8300" kern="1200">
          <a:solidFill>
            <a:schemeClr val="tx1"/>
          </a:solidFill>
          <a:latin typeface="+mn-lt"/>
          <a:ea typeface="+mn-ea"/>
          <a:cs typeface="+mn-cs"/>
        </a:defRPr>
      </a:lvl8pPr>
      <a:lvl9pPr marL="16719691" algn="l" defTabSz="4179922" rtl="0" eaLnBrk="1" latinLnBrk="0" hangingPunct="1">
        <a:defRPr sz="8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5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5" y="1172633"/>
            <a:ext cx="39501233" cy="4876800"/>
          </a:xfrm>
          <a:prstGeom prst="rect">
            <a:avLst/>
          </a:prstGeom>
        </p:spPr>
        <p:txBody>
          <a:bodyPr vert="horz" lIns="121917" tIns="60958" rIns="121917" bIns="609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985" y="6828367"/>
            <a:ext cx="39501233" cy="19310351"/>
          </a:xfrm>
          <a:prstGeom prst="rect">
            <a:avLst/>
          </a:prstGeom>
        </p:spPr>
        <p:txBody>
          <a:bodyPr vert="horz" lIns="121917" tIns="60958" rIns="121917" bIns="60958" rtlCol="0">
            <a:normAutofit/>
          </a:bodyPr>
          <a:lstStyle/>
          <a:p>
            <a:pPr lvl="0"/>
            <a:r>
              <a:rPr lang="en-US" dirty="0" smtClean="0"/>
              <a:t>Click </a:t>
            </a:r>
            <a:r>
              <a:rPr lang="en-US" dirty="0" err="1" smtClean="0"/>
              <a:t>tofdsaf</a:t>
            </a:r>
            <a:r>
              <a:rPr lang="en-US" dirty="0" smtClean="0"/>
              <a:t>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194985" y="27120851"/>
            <a:ext cx="10240433" cy="1557867"/>
          </a:xfrm>
          <a:prstGeom prst="rect">
            <a:avLst/>
          </a:prstGeom>
        </p:spPr>
        <p:txBody>
          <a:bodyPr vert="horz" lIns="121917" tIns="60958" rIns="121917" bIns="60958" rtlCol="0" anchor="ctr"/>
          <a:lstStyle>
            <a:lvl1pPr algn="l">
              <a:defRPr sz="1600">
                <a:solidFill>
                  <a:schemeClr val="tx1">
                    <a:tint val="75000"/>
                  </a:schemeClr>
                </a:solidFill>
              </a:defRPr>
            </a:lvl1pPr>
          </a:lstStyle>
          <a:p>
            <a:fld id="{9464392E-F9DE-47AF-B8F0-954C42F8873B}" type="datetimeFigureOut">
              <a:rPr lang="en-US" smtClean="0"/>
              <a:pPr/>
              <a:t>4/25/2012</a:t>
            </a:fld>
            <a:endParaRPr lang="en-US"/>
          </a:p>
        </p:txBody>
      </p:sp>
      <p:sp>
        <p:nvSpPr>
          <p:cNvPr id="5" name="Footer Placeholder 4"/>
          <p:cNvSpPr>
            <a:spLocks noGrp="1"/>
          </p:cNvSpPr>
          <p:nvPr>
            <p:ph type="ftr" sz="quarter" idx="3"/>
          </p:nvPr>
        </p:nvSpPr>
        <p:spPr>
          <a:xfrm>
            <a:off x="14996585" y="27120851"/>
            <a:ext cx="13898033" cy="1557867"/>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5" y="27120851"/>
            <a:ext cx="10240433" cy="1557867"/>
          </a:xfrm>
          <a:prstGeom prst="rect">
            <a:avLst/>
          </a:prstGeom>
        </p:spPr>
        <p:txBody>
          <a:bodyPr vert="horz" lIns="121917" tIns="60958" rIns="121917" bIns="60958" rtlCol="0" anchor="ctr"/>
          <a:lstStyle>
            <a:lvl1pPr algn="r">
              <a:defRPr sz="1600">
                <a:solidFill>
                  <a:schemeClr val="tx1">
                    <a:tint val="75000"/>
                  </a:schemeClr>
                </a:solidFill>
              </a:defRPr>
            </a:lvl1pPr>
          </a:lstStyle>
          <a:p>
            <a:fld id="{67653B79-3845-42C3-8F7E-F6D1E1E9A5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hyperlink" Target="mailto:haggerty-cathy@norc.org" TargetMode="External"/><Relationship Id="rId12"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mailto:bachtell-kate@norc.org" TargetMode="External"/><Relationship Id="rId11" Type="http://schemas.openxmlformats.org/officeDocument/2006/relationships/image" Target="../media/image7.png"/><Relationship Id="rId5" Type="http://schemas.openxmlformats.org/officeDocument/2006/relationships/hyperlink" Target="mailto:dutoit-nola@norc.org" TargetMode="Externa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3.tiff"/><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ounded Rectangle 211"/>
          <p:cNvSpPr>
            <a:spLocks noChangeArrowheads="1"/>
          </p:cNvSpPr>
          <p:nvPr/>
        </p:nvSpPr>
        <p:spPr bwMode="auto">
          <a:xfrm>
            <a:off x="28202524" y="26989033"/>
            <a:ext cx="15095593" cy="1380929"/>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211" name="Rounded Rectangle 210"/>
          <p:cNvSpPr>
            <a:spLocks noChangeArrowheads="1"/>
          </p:cNvSpPr>
          <p:nvPr/>
        </p:nvSpPr>
        <p:spPr bwMode="auto">
          <a:xfrm>
            <a:off x="28191466" y="24044214"/>
            <a:ext cx="15071525" cy="2631933"/>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210" name="Rounded Rectangle 209"/>
          <p:cNvSpPr>
            <a:spLocks noChangeArrowheads="1"/>
          </p:cNvSpPr>
          <p:nvPr/>
        </p:nvSpPr>
        <p:spPr bwMode="auto">
          <a:xfrm>
            <a:off x="28184449" y="20596111"/>
            <a:ext cx="15089600" cy="3056763"/>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123" name="Rounded Rectangle 122"/>
          <p:cNvSpPr>
            <a:spLocks noChangeArrowheads="1"/>
          </p:cNvSpPr>
          <p:nvPr/>
        </p:nvSpPr>
        <p:spPr bwMode="auto">
          <a:xfrm>
            <a:off x="857250" y="18671646"/>
            <a:ext cx="10525125" cy="9698315"/>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119" name="Rectangle 4"/>
          <p:cNvSpPr>
            <a:spLocks noChangeArrowheads="1"/>
          </p:cNvSpPr>
          <p:nvPr/>
        </p:nvSpPr>
        <p:spPr bwMode="auto">
          <a:xfrm>
            <a:off x="857250" y="18671647"/>
            <a:ext cx="10525125" cy="669266"/>
          </a:xfrm>
          <a:prstGeom prst="round2SameRect">
            <a:avLst/>
          </a:prstGeom>
          <a:solidFill>
            <a:srgbClr val="717074"/>
          </a:solidFill>
          <a:ln w="9525">
            <a:noFill/>
            <a:miter lim="800000"/>
            <a:headEnd/>
            <a:tailEnd/>
          </a:ln>
        </p:spPr>
        <p:txBody>
          <a:bodyPr lIns="274313" tIns="137157" rIns="274313" bIns="137157" anchor="ctr"/>
          <a:lstStyle/>
          <a:p>
            <a:pPr algn="ctr">
              <a:defRPr/>
            </a:pPr>
            <a:r>
              <a:rPr lang="en-US" sz="3200" b="1" dirty="0" smtClean="0">
                <a:solidFill>
                  <a:schemeClr val="bg1"/>
                </a:solidFill>
                <a:latin typeface="+mj-lt"/>
              </a:rPr>
              <a:t>METHODOLOGY</a:t>
            </a:r>
            <a:endParaRPr lang="en-US" sz="3200" b="1" dirty="0">
              <a:solidFill>
                <a:schemeClr val="bg1"/>
              </a:solidFill>
              <a:latin typeface="+mj-lt"/>
            </a:endParaRPr>
          </a:p>
        </p:txBody>
      </p:sp>
      <p:graphicFrame>
        <p:nvGraphicFramePr>
          <p:cNvPr id="20" name="Table 19"/>
          <p:cNvGraphicFramePr>
            <a:graphicFrameLocks noGrp="1"/>
          </p:cNvGraphicFramePr>
          <p:nvPr>
            <p:extLst>
              <p:ext uri="{D42A27DB-BD31-4B8C-83A1-F6EECF244321}">
                <p14:modId xmlns:p14="http://schemas.microsoft.com/office/powerpoint/2010/main" val="2184998353"/>
              </p:ext>
            </p:extLst>
          </p:nvPr>
        </p:nvGraphicFramePr>
        <p:xfrm>
          <a:off x="1014412" y="19479962"/>
          <a:ext cx="10210800" cy="8890000"/>
        </p:xfrm>
        <a:graphic>
          <a:graphicData uri="http://schemas.openxmlformats.org/drawingml/2006/table">
            <a:tbl>
              <a:tblPr bandRow="1">
                <a:tableStyleId>{F2DE63D5-997A-4646-A377-4702673A728D}</a:tableStyleId>
              </a:tblPr>
              <a:tblGrid>
                <a:gridCol w="5105400"/>
                <a:gridCol w="5105400"/>
              </a:tblGrid>
              <a:tr h="370840">
                <a:tc>
                  <a:txBody>
                    <a:bodyPr/>
                    <a:lstStyle/>
                    <a:p>
                      <a:pPr marL="0" marR="0" lvl="2" indent="0" algn="ctr" defTabSz="4179922" rtl="0" eaLnBrk="1" fontAlgn="auto" latinLnBrk="0" hangingPunct="1">
                        <a:lnSpc>
                          <a:spcPct val="100000"/>
                        </a:lnSpc>
                        <a:spcBef>
                          <a:spcPts val="0"/>
                        </a:spcBef>
                        <a:spcAft>
                          <a:spcPts val="0"/>
                        </a:spcAft>
                        <a:buClrTx/>
                        <a:buSzTx/>
                        <a:buFontTx/>
                        <a:buNone/>
                        <a:tabLst/>
                        <a:defRPr/>
                      </a:pPr>
                      <a:r>
                        <a:rPr lang="en-GB" sz="1800" b="1" dirty="0" smtClean="0">
                          <a:solidFill>
                            <a:srgbClr val="5C7F92"/>
                          </a:solidFill>
                        </a:rPr>
                        <a:t>PART 1</a:t>
                      </a:r>
                      <a:endParaRPr lang="en-US" sz="1800" b="1" dirty="0">
                        <a:solidFill>
                          <a:srgbClr val="5C7F92"/>
                        </a:solidFill>
                      </a:endParaRPr>
                    </a:p>
                  </a:txBody>
                  <a:tcPr>
                    <a:lnL w="9525" cap="flat" cmpd="sng" algn="ctr">
                      <a:noFill/>
                      <a:prstDash val="soli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lvl="2" indent="0" algn="ctr" defTabSz="4179922" rtl="0" eaLnBrk="1" fontAlgn="auto" latinLnBrk="0" hangingPunct="1">
                        <a:lnSpc>
                          <a:spcPct val="100000"/>
                        </a:lnSpc>
                        <a:spcBef>
                          <a:spcPts val="0"/>
                        </a:spcBef>
                        <a:spcAft>
                          <a:spcPts val="0"/>
                        </a:spcAft>
                        <a:buClrTx/>
                        <a:buSzTx/>
                        <a:buFontTx/>
                        <a:buNone/>
                        <a:tabLst/>
                        <a:defRPr/>
                      </a:pPr>
                      <a:r>
                        <a:rPr lang="en-GB" sz="1800" b="1" dirty="0" smtClean="0">
                          <a:solidFill>
                            <a:srgbClr val="5C7F92"/>
                          </a:solidFill>
                        </a:rPr>
                        <a:t>PART 2</a:t>
                      </a:r>
                      <a:endParaRPr lang="en-US" sz="1800" b="1" dirty="0">
                        <a:solidFill>
                          <a:srgbClr val="5C7F92"/>
                        </a:solidFill>
                      </a:endParaRPr>
                    </a:p>
                  </a:txBody>
                  <a:tcPr>
                    <a:lnL w="12700" cap="flat" cmpd="sng" algn="ctr">
                      <a:solidFill>
                        <a:schemeClr val="tx1"/>
                      </a:solid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370840">
                <a:tc gridSpan="2">
                  <a:txBody>
                    <a:bodyPr/>
                    <a:lstStyle/>
                    <a:p>
                      <a:pPr marL="0" marR="0" lvl="2" indent="0" algn="ctr" defTabSz="4179922" rtl="0" eaLnBrk="1" fontAlgn="auto" latinLnBrk="0" hangingPunct="1">
                        <a:lnSpc>
                          <a:spcPct val="100000"/>
                        </a:lnSpc>
                        <a:spcBef>
                          <a:spcPts val="0"/>
                        </a:spcBef>
                        <a:spcAft>
                          <a:spcPts val="0"/>
                        </a:spcAft>
                        <a:buClrTx/>
                        <a:buSzTx/>
                        <a:buFontTx/>
                        <a:buNone/>
                        <a:tabLst/>
                        <a:defRPr/>
                      </a:pPr>
                      <a:r>
                        <a:rPr lang="en-GB" sz="1800" b="1" dirty="0" smtClean="0">
                          <a:solidFill>
                            <a:srgbClr val="5C7F92"/>
                          </a:solidFill>
                        </a:rPr>
                        <a:t>HOUSEHOLD STRUCTURE</a:t>
                      </a:r>
                      <a:endParaRPr lang="en-US" sz="1800" b="1" dirty="0">
                        <a:solidFill>
                          <a:srgbClr val="5C7F92"/>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CCCCCC"/>
                    </a:solidFill>
                  </a:tcPr>
                </a:tc>
                <a:tc hMerge="1">
                  <a:txBody>
                    <a:bodyPr/>
                    <a:lstStyle/>
                    <a:p>
                      <a:pPr marL="0" marR="0" lvl="2" indent="0" algn="ctr" defTabSz="4179922" rtl="0" eaLnBrk="1" fontAlgn="auto" latinLnBrk="0" hangingPunct="1">
                        <a:lnSpc>
                          <a:spcPct val="100000"/>
                        </a:lnSpc>
                        <a:spcBef>
                          <a:spcPts val="0"/>
                        </a:spcBef>
                        <a:spcAft>
                          <a:spcPts val="0"/>
                        </a:spcAft>
                        <a:buClrTx/>
                        <a:buSzTx/>
                        <a:buFontTx/>
                        <a:buNone/>
                        <a:tabLst/>
                        <a:defRPr/>
                      </a:pPr>
                      <a:endParaRPr lang="en-US" sz="1800" dirty="0"/>
                    </a:p>
                  </a:txBody>
                  <a:tcPr/>
                </a:tc>
              </a:tr>
              <a:tr h="370840">
                <a:tc gridSpan="2">
                  <a:txBody>
                    <a:bodyPr/>
                    <a:lstStyle/>
                    <a:p>
                      <a:pPr marL="0" marR="0" lvl="2" indent="0" algn="l" defTabSz="4179922" rtl="0" eaLnBrk="1" fontAlgn="auto" latinLnBrk="0" hangingPunct="1">
                        <a:lnSpc>
                          <a:spcPct val="100000"/>
                        </a:lnSpc>
                        <a:spcBef>
                          <a:spcPts val="0"/>
                        </a:spcBef>
                        <a:spcAft>
                          <a:spcPts val="0"/>
                        </a:spcAft>
                        <a:buClrTx/>
                        <a:buSzTx/>
                        <a:buFontTx/>
                        <a:buNone/>
                        <a:tabLst/>
                        <a:defRPr/>
                      </a:pPr>
                      <a:r>
                        <a:rPr lang="en-US" sz="1800" dirty="0" smtClean="0"/>
                        <a:t>Relationship of adults (over age 18) to focal child.  Includes parents (biological /foster), grandparents, uncles, aunts, cousins, adults siblings, roommates, boarders, and other non-related adults.</a:t>
                      </a:r>
                      <a:endParaRPr lang="en-US" sz="1800" dirty="0"/>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marR="0" lvl="2" indent="0" algn="ctr" defTabSz="4179922" rtl="0" eaLnBrk="1" fontAlgn="auto" latinLnBrk="0" hangingPunct="1">
                        <a:lnSpc>
                          <a:spcPct val="100000"/>
                        </a:lnSpc>
                        <a:spcBef>
                          <a:spcPts val="0"/>
                        </a:spcBef>
                        <a:spcAft>
                          <a:spcPts val="0"/>
                        </a:spcAft>
                        <a:buClrTx/>
                        <a:buSzTx/>
                        <a:buFontTx/>
                        <a:buNone/>
                        <a:tabLst/>
                        <a:defRPr/>
                      </a:pPr>
                      <a:endParaRPr lang="en-US" sz="1800" dirty="0"/>
                    </a:p>
                  </a:txBody>
                  <a:tcPr/>
                </a:tc>
              </a:tr>
              <a:tr h="370840">
                <a:tc>
                  <a:txBody>
                    <a:bodyPr/>
                    <a:lstStyle/>
                    <a:p>
                      <a:pPr marL="285750" lvl="0" indent="-2857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Single parents</a:t>
                      </a:r>
                    </a:p>
                    <a:p>
                      <a:pPr marL="285750" lvl="0" indent="-2857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Two parents (reference group)</a:t>
                      </a:r>
                    </a:p>
                    <a:p>
                      <a:pPr marL="285750" lvl="0" indent="-2857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Parent/grandparent only</a:t>
                      </a:r>
                    </a:p>
                    <a:p>
                      <a:pPr marL="285750" lvl="0" indent="-2857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Parent/any combination</a:t>
                      </a:r>
                    </a:p>
                    <a:p>
                      <a:pPr marL="285750" lvl="0" indent="-2857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Non-parent households</a:t>
                      </a:r>
                      <a:endParaRPr lang="en-US" sz="1800" dirty="0"/>
                    </a:p>
                  </a:txBody>
                  <a:tcP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lvl="0" indent="-285750">
                        <a:spcBef>
                          <a:spcPts val="0"/>
                        </a:spcBef>
                        <a:buFont typeface="Arial" pitchFamily="34" charset="0"/>
                        <a:buChar char="•"/>
                        <a:defRPr/>
                      </a:pPr>
                      <a:r>
                        <a:rPr lang="en-US" sz="1800" dirty="0" smtClean="0"/>
                        <a:t>Single parent only</a:t>
                      </a:r>
                    </a:p>
                    <a:p>
                      <a:pPr marL="285750" lvl="0" indent="-285750">
                        <a:spcBef>
                          <a:spcPts val="0"/>
                        </a:spcBef>
                        <a:buFont typeface="Arial" pitchFamily="34" charset="0"/>
                        <a:buChar char="•"/>
                        <a:defRPr/>
                      </a:pPr>
                      <a:r>
                        <a:rPr lang="en-US" sz="1800" dirty="0" smtClean="0"/>
                        <a:t>Single parent plus (grandparent only and all other adults)</a:t>
                      </a:r>
                    </a:p>
                    <a:p>
                      <a:pPr marL="285750" lvl="0" indent="-285750">
                        <a:spcBef>
                          <a:spcPts val="0"/>
                        </a:spcBef>
                        <a:buFont typeface="Arial" pitchFamily="34" charset="0"/>
                        <a:buChar char="•"/>
                        <a:defRPr/>
                      </a:pPr>
                      <a:r>
                        <a:rPr lang="en-US" sz="1800" dirty="0" smtClean="0"/>
                        <a:t>Two parent only (reference group)</a:t>
                      </a:r>
                    </a:p>
                    <a:p>
                      <a:pPr marL="285750" lvl="0" indent="-285750">
                        <a:spcBef>
                          <a:spcPts val="0"/>
                        </a:spcBef>
                        <a:buFont typeface="Arial" pitchFamily="34" charset="0"/>
                        <a:buChar char="•"/>
                        <a:defRPr/>
                      </a:pPr>
                      <a:r>
                        <a:rPr lang="en-US" sz="1800" dirty="0" smtClean="0"/>
                        <a:t>Two parent plus (grandparent only and all other adults)</a:t>
                      </a:r>
                    </a:p>
                    <a:p>
                      <a:pPr marL="285750" lvl="0" indent="-285750">
                        <a:spcBef>
                          <a:spcPts val="0"/>
                        </a:spcBef>
                        <a:buFont typeface="Arial" pitchFamily="34" charset="0"/>
                        <a:buChar char="•"/>
                        <a:defRPr/>
                      </a:pPr>
                      <a:r>
                        <a:rPr lang="en-US" sz="1800" dirty="0" smtClean="0"/>
                        <a:t>Non-parent </a:t>
                      </a:r>
                      <a:r>
                        <a:rPr lang="en-GB" sz="1800" dirty="0" smtClean="0"/>
                        <a:t>households (single</a:t>
                      </a:r>
                      <a:r>
                        <a:rPr lang="en-GB" sz="1800" baseline="0" dirty="0" smtClean="0"/>
                        <a:t> adult and all others)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gridSpan="2">
                  <a:txBody>
                    <a:bodyPr/>
                    <a:lstStyle/>
                    <a:p>
                      <a:pPr marL="0" marR="0" lvl="1" indent="0" algn="ctr" defTabSz="4179922" rtl="0" eaLnBrk="1" fontAlgn="auto" latinLnBrk="0" hangingPunct="1">
                        <a:lnSpc>
                          <a:spcPct val="100000"/>
                        </a:lnSpc>
                        <a:spcBef>
                          <a:spcPts val="0"/>
                        </a:spcBef>
                        <a:spcAft>
                          <a:spcPts val="0"/>
                        </a:spcAft>
                        <a:buClrTx/>
                        <a:buSzTx/>
                        <a:buFontTx/>
                        <a:buNone/>
                        <a:tabLst/>
                        <a:defRPr/>
                      </a:pPr>
                      <a:r>
                        <a:rPr lang="en-GB" sz="1800" b="1" dirty="0" smtClean="0">
                          <a:solidFill>
                            <a:srgbClr val="5C7F92"/>
                          </a:solidFill>
                        </a:rPr>
                        <a:t>ANALYTIC SUBSAMPLE</a:t>
                      </a:r>
                      <a:endParaRPr lang="en-US" sz="1800" b="1" dirty="0">
                        <a:solidFill>
                          <a:srgbClr val="5C7F92"/>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CCCCCC"/>
                    </a:solidFill>
                  </a:tcPr>
                </a:tc>
                <a:tc hMerge="1">
                  <a:txBody>
                    <a:bodyPr/>
                    <a:lstStyle/>
                    <a:p>
                      <a:endParaRPr lang="en-US" sz="1800" dirty="0"/>
                    </a:p>
                  </a:txBody>
                  <a:tcPr/>
                </a:tc>
              </a:tr>
              <a:tr h="370840">
                <a:tc>
                  <a:txBody>
                    <a:bodyPr/>
                    <a:lstStyle/>
                    <a:p>
                      <a:pPr marL="0" marR="0" lvl="2" indent="0" algn="l" defTabSz="4179922" rtl="0" eaLnBrk="1" fontAlgn="auto" latinLnBrk="0" hangingPunct="1">
                        <a:lnSpc>
                          <a:spcPct val="100000"/>
                        </a:lnSpc>
                        <a:spcBef>
                          <a:spcPts val="0"/>
                        </a:spcBef>
                        <a:spcAft>
                          <a:spcPts val="0"/>
                        </a:spcAft>
                        <a:buClrTx/>
                        <a:buSzTx/>
                        <a:buFontTx/>
                        <a:buNone/>
                        <a:tabLst/>
                        <a:defRPr/>
                      </a:pPr>
                      <a:r>
                        <a:rPr lang="en-GB" sz="1800" dirty="0" smtClean="0"/>
                        <a:t>Focus on households with children at Wave 2 and Wave 3 </a:t>
                      </a:r>
                      <a:r>
                        <a:rPr lang="en-GB" sz="1800" dirty="0" smtClean="0"/>
                        <a:t>(N=1,964</a:t>
                      </a:r>
                      <a:r>
                        <a:rPr lang="en-GB" sz="1800" dirty="0" smtClean="0"/>
                        <a:t>) </a:t>
                      </a:r>
                      <a:endParaRPr lang="en-US" sz="1800" dirty="0"/>
                    </a:p>
                  </a:txBody>
                  <a:tcP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2" indent="0" algn="l" defTabSz="4179922" rtl="0" eaLnBrk="1" fontAlgn="auto" latinLnBrk="0" hangingPunct="1">
                        <a:lnSpc>
                          <a:spcPct val="100000"/>
                        </a:lnSpc>
                        <a:spcBef>
                          <a:spcPts val="0"/>
                        </a:spcBef>
                        <a:spcAft>
                          <a:spcPts val="0"/>
                        </a:spcAft>
                        <a:buClrTx/>
                        <a:buSzTx/>
                        <a:buFontTx/>
                        <a:buNone/>
                        <a:tabLst/>
                        <a:defRPr/>
                      </a:pPr>
                      <a:r>
                        <a:rPr lang="en-GB" sz="1800" dirty="0" smtClean="0"/>
                        <a:t>Households with focal child at Wave 2 </a:t>
                      </a:r>
                      <a:r>
                        <a:rPr lang="en-GB" sz="1800" dirty="0" smtClean="0"/>
                        <a:t>(N=2,345</a:t>
                      </a:r>
                      <a:r>
                        <a:rPr lang="en-GB" sz="1800" dirty="0" smtClean="0"/>
                        <a:t>)</a:t>
                      </a:r>
                      <a:endParaRPr lang="en-US" sz="1800" dirty="0"/>
                    </a:p>
                  </a:txBody>
                  <a:tcP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gridSpan="2">
                  <a:txBody>
                    <a:bodyPr/>
                    <a:lstStyle/>
                    <a:p>
                      <a:pPr marL="0" marR="0" indent="0" algn="ctr" defTabSz="4179922" rtl="0" eaLnBrk="1" fontAlgn="auto" latinLnBrk="0" hangingPunct="1">
                        <a:lnSpc>
                          <a:spcPct val="100000"/>
                        </a:lnSpc>
                        <a:spcBef>
                          <a:spcPts val="0"/>
                        </a:spcBef>
                        <a:spcAft>
                          <a:spcPts val="0"/>
                        </a:spcAft>
                        <a:buClrTx/>
                        <a:buSzTx/>
                        <a:buFontTx/>
                        <a:buNone/>
                        <a:tabLst/>
                        <a:defRPr/>
                      </a:pPr>
                      <a:r>
                        <a:rPr lang="en-US" sz="1800" b="1" dirty="0" smtClean="0">
                          <a:solidFill>
                            <a:srgbClr val="5C7F92"/>
                          </a:solidFill>
                        </a:rPr>
                        <a:t>DEPENDENT</a:t>
                      </a:r>
                      <a:r>
                        <a:rPr lang="en-US" sz="1800" b="1" baseline="0" dirty="0" smtClean="0">
                          <a:solidFill>
                            <a:srgbClr val="5C7F92"/>
                          </a:solidFill>
                        </a:rPr>
                        <a:t> </a:t>
                      </a:r>
                      <a:r>
                        <a:rPr lang="en-US" sz="1800" b="1" dirty="0" smtClean="0">
                          <a:solidFill>
                            <a:srgbClr val="5C7F92"/>
                          </a:solidFill>
                        </a:rPr>
                        <a:t>MEASURES</a:t>
                      </a:r>
                      <a:endParaRPr lang="en-US" sz="1800" b="1" dirty="0">
                        <a:solidFill>
                          <a:srgbClr val="5C7F92"/>
                        </a:solidFill>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CCCCCC"/>
                    </a:solidFill>
                  </a:tcPr>
                </a:tc>
                <a:tc hMerge="1">
                  <a:txBody>
                    <a:bodyPr/>
                    <a:lstStyle/>
                    <a:p>
                      <a:endParaRPr lang="en-US" sz="1800" dirty="0"/>
                    </a:p>
                  </a:txBody>
                  <a:tcPr/>
                </a:tc>
              </a:tr>
              <a:tr h="370840">
                <a:tc>
                  <a:txBody>
                    <a:bodyPr/>
                    <a:lstStyle/>
                    <a:p>
                      <a:pPr marL="0" marR="0" lvl="2" indent="0" algn="l" defTabSz="4179922" rtl="0" eaLnBrk="1" fontAlgn="auto" latinLnBrk="0" hangingPunct="1">
                        <a:lnSpc>
                          <a:spcPct val="100000"/>
                        </a:lnSpc>
                        <a:spcBef>
                          <a:spcPts val="0"/>
                        </a:spcBef>
                        <a:spcAft>
                          <a:spcPts val="0"/>
                        </a:spcAft>
                        <a:buClrTx/>
                        <a:buSzTx/>
                        <a:buFontTx/>
                        <a:buNone/>
                        <a:tabLst/>
                        <a:defRPr/>
                      </a:pPr>
                      <a:r>
                        <a:rPr lang="en-GB" sz="1800" b="1" dirty="0" smtClean="0">
                          <a:solidFill>
                            <a:srgbClr val="5C7F92"/>
                          </a:solidFill>
                        </a:rPr>
                        <a:t>Income per Capita </a:t>
                      </a:r>
                    </a:p>
                    <a:p>
                      <a:pPr marL="0" marR="0" lvl="2" indent="0" algn="l" defTabSz="4179922" rtl="0" eaLnBrk="1" fontAlgn="auto" latinLnBrk="0" hangingPunct="1">
                        <a:lnSpc>
                          <a:spcPct val="100000"/>
                        </a:lnSpc>
                        <a:spcBef>
                          <a:spcPts val="0"/>
                        </a:spcBef>
                        <a:spcAft>
                          <a:spcPts val="0"/>
                        </a:spcAft>
                        <a:buClrTx/>
                        <a:buSzTx/>
                        <a:buFontTx/>
                        <a:buNone/>
                        <a:tabLst/>
                        <a:defRPr/>
                      </a:pPr>
                      <a:r>
                        <a:rPr lang="en-GB" sz="1800" dirty="0" smtClean="0"/>
                        <a:t>Total household income / # people in household (log)</a:t>
                      </a:r>
                      <a:endParaRPr lang="en-US" sz="1800" dirty="0"/>
                    </a:p>
                  </a:txBody>
                  <a:tcP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800" b="1" dirty="0" smtClean="0">
                          <a:solidFill>
                            <a:srgbClr val="5C7F92"/>
                          </a:solidFill>
                        </a:rPr>
                        <a:t>Reading to child </a:t>
                      </a:r>
                    </a:p>
                    <a:p>
                      <a:pPr marL="285750" indent="-285750">
                        <a:buFont typeface="Arial" pitchFamily="34" charset="0"/>
                        <a:buChar char="•"/>
                      </a:pPr>
                      <a:r>
                        <a:rPr lang="en-US" sz="1800" dirty="0" smtClean="0"/>
                        <a:t>Ages 0 to 11</a:t>
                      </a:r>
                    </a:p>
                    <a:p>
                      <a:pPr marL="285750" indent="-285750">
                        <a:buFont typeface="Arial" pitchFamily="34" charset="0"/>
                        <a:buChar char="•"/>
                      </a:pPr>
                      <a:r>
                        <a:rPr lang="en-US" sz="1800" dirty="0" smtClean="0"/>
                        <a:t>Read more than 3 times a week </a:t>
                      </a:r>
                      <a:endParaRPr lang="en-US" sz="1800" dirty="0"/>
                    </a:p>
                  </a:txBody>
                  <a:tcP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r>
                        <a:rPr lang="en-US" sz="1800" b="1" dirty="0" smtClean="0">
                          <a:solidFill>
                            <a:srgbClr val="5C7F92"/>
                          </a:solidFill>
                        </a:rPr>
                        <a:t>Public Assistance</a:t>
                      </a:r>
                    </a:p>
                    <a:p>
                      <a:pPr marL="285750" indent="-285750">
                        <a:buFont typeface="Arial" pitchFamily="34" charset="0"/>
                        <a:buChar char="•"/>
                      </a:pPr>
                      <a:r>
                        <a:rPr lang="en-US" sz="1800" dirty="0" smtClean="0"/>
                        <a:t>0/1 presence of any assistance</a:t>
                      </a:r>
                      <a:r>
                        <a:rPr lang="en-US" sz="1800" baseline="0" dirty="0" smtClean="0"/>
                        <a:t> </a:t>
                      </a:r>
                    </a:p>
                    <a:p>
                      <a:pPr marL="285750" indent="-285750">
                        <a:buFont typeface="Arial" pitchFamily="34" charset="0"/>
                        <a:buChar char="•"/>
                      </a:pPr>
                      <a:r>
                        <a:rPr lang="en-US" sz="1800" baseline="0" dirty="0" smtClean="0"/>
                        <a:t>Food stamps, Section 8, public housing, help with rent</a:t>
                      </a:r>
                      <a:endParaRPr lang="en-US" sz="1800" dirty="0"/>
                    </a:p>
                  </a:txBody>
                  <a:tcP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800" b="1" dirty="0" smtClean="0">
                          <a:solidFill>
                            <a:srgbClr val="5C7F92"/>
                          </a:solidFill>
                        </a:rPr>
                        <a:t>Knows child’s friends </a:t>
                      </a:r>
                    </a:p>
                    <a:p>
                      <a:pPr marL="285750" indent="-285750">
                        <a:buFont typeface="Arial" pitchFamily="34" charset="0"/>
                        <a:buChar char="•"/>
                      </a:pPr>
                      <a:r>
                        <a:rPr lang="en-US" sz="1800" dirty="0" smtClean="0"/>
                        <a:t>All ages</a:t>
                      </a:r>
                    </a:p>
                    <a:p>
                      <a:pPr marL="285750" indent="-285750">
                        <a:buFont typeface="Arial" pitchFamily="34" charset="0"/>
                        <a:buChar char="•"/>
                      </a:pPr>
                      <a:r>
                        <a:rPr lang="en-US" sz="1800" dirty="0" smtClean="0"/>
                        <a:t>% that knows most friends</a:t>
                      </a:r>
                    </a:p>
                    <a:p>
                      <a:endParaRPr lang="en-US" sz="1800" dirty="0"/>
                    </a:p>
                  </a:txBody>
                  <a:tcP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pPr marL="0" marR="0" lvl="2" indent="0" algn="l" defTabSz="4179922" rtl="0" eaLnBrk="1" fontAlgn="auto" latinLnBrk="0" hangingPunct="1">
                        <a:lnSpc>
                          <a:spcPct val="100000"/>
                        </a:lnSpc>
                        <a:spcBef>
                          <a:spcPts val="0"/>
                        </a:spcBef>
                        <a:spcAft>
                          <a:spcPts val="0"/>
                        </a:spcAft>
                        <a:buClrTx/>
                        <a:buSzTx/>
                        <a:buFontTx/>
                        <a:buNone/>
                        <a:tabLst/>
                        <a:defRPr/>
                      </a:pPr>
                      <a:r>
                        <a:rPr lang="en-GB" sz="1800" b="1" dirty="0" smtClean="0">
                          <a:solidFill>
                            <a:srgbClr val="5C7F92"/>
                          </a:solidFill>
                        </a:rPr>
                        <a:t>Economic Hardship</a:t>
                      </a:r>
                    </a:p>
                    <a:p>
                      <a:pPr marL="285750" marR="0" lvl="2" indent="-285750" algn="l" defTabSz="4179922" rtl="0" eaLnBrk="1" fontAlgn="auto" latinLnBrk="0" hangingPunct="1">
                        <a:lnSpc>
                          <a:spcPct val="100000"/>
                        </a:lnSpc>
                        <a:spcBef>
                          <a:spcPts val="0"/>
                        </a:spcBef>
                        <a:spcAft>
                          <a:spcPts val="0"/>
                        </a:spcAft>
                        <a:buClrTx/>
                        <a:buSzTx/>
                        <a:buFont typeface="Arial" pitchFamily="34" charset="0"/>
                        <a:buChar char="•"/>
                        <a:tabLst/>
                        <a:defRPr/>
                      </a:pPr>
                      <a:r>
                        <a:rPr lang="en-GB" sz="1800" dirty="0" smtClean="0"/>
                        <a:t>0/1 presence of any hardship </a:t>
                      </a:r>
                    </a:p>
                    <a:p>
                      <a:pPr marL="285750" marR="0" lvl="2" indent="-285750" algn="l" defTabSz="4179922" rtl="0" eaLnBrk="1" fontAlgn="auto" latinLnBrk="0" hangingPunct="1">
                        <a:lnSpc>
                          <a:spcPct val="100000"/>
                        </a:lnSpc>
                        <a:spcBef>
                          <a:spcPts val="0"/>
                        </a:spcBef>
                        <a:spcAft>
                          <a:spcPts val="0"/>
                        </a:spcAft>
                        <a:buClrTx/>
                        <a:buSzTx/>
                        <a:buFont typeface="Arial" pitchFamily="34" charset="0"/>
                        <a:buChar char="•"/>
                        <a:tabLst/>
                        <a:defRPr/>
                      </a:pPr>
                      <a:r>
                        <a:rPr lang="en-GB" sz="1800" dirty="0" smtClean="0"/>
                        <a:t>Food insecurity, not fill prescriptions, not pay</a:t>
                      </a:r>
                      <a:r>
                        <a:rPr lang="en-GB" sz="1800" baseline="0" dirty="0" smtClean="0"/>
                        <a:t> rent, not pay phone</a:t>
                      </a:r>
                      <a:endParaRPr lang="en-US" sz="1800" dirty="0" smtClean="0"/>
                    </a:p>
                  </a:txBody>
                  <a:tcPr>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smtClean="0">
                          <a:solidFill>
                            <a:srgbClr val="5C7F92"/>
                          </a:solidFill>
                        </a:rPr>
                        <a:t>School readiness </a:t>
                      </a:r>
                    </a:p>
                    <a:p>
                      <a:pPr marL="285750" indent="-285750">
                        <a:buFont typeface="Arial" pitchFamily="34" charset="0"/>
                        <a:buChar char="•"/>
                      </a:pPr>
                      <a:r>
                        <a:rPr lang="en-US" sz="1800" dirty="0" smtClean="0"/>
                        <a:t>Ages 3 to 9</a:t>
                      </a:r>
                    </a:p>
                    <a:p>
                      <a:pPr marL="285750" indent="-285750">
                        <a:buFont typeface="Arial" pitchFamily="34" charset="0"/>
                        <a:buChar char="•"/>
                      </a:pPr>
                      <a:r>
                        <a:rPr lang="en-US" sz="1800" dirty="0" smtClean="0"/>
                        <a:t>Focus, follow instructions, plays well with others (never, some of time, most, all of time)</a:t>
                      </a:r>
                    </a:p>
                    <a:p>
                      <a:pPr marL="285750" indent="-285750">
                        <a:buFont typeface="Arial" pitchFamily="34" charset="0"/>
                        <a:buChar char="•"/>
                      </a:pPr>
                      <a:r>
                        <a:rPr lang="en-US" sz="1800" dirty="0" smtClean="0"/>
                        <a:t>Mean (scale ranges 3 to 12)</a:t>
                      </a:r>
                      <a:endParaRPr lang="en-US" sz="1800" dirty="0"/>
                    </a:p>
                  </a:txBody>
                  <a:tcPr>
                    <a:lnL w="12700"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Rectangle 18"/>
          <p:cNvSpPr/>
          <p:nvPr/>
        </p:nvSpPr>
        <p:spPr bwMode="auto">
          <a:xfrm>
            <a:off x="-3313" y="0"/>
            <a:ext cx="43891200" cy="3505200"/>
          </a:xfrm>
          <a:prstGeom prst="rect">
            <a:avLst/>
          </a:prstGeom>
          <a:solidFill>
            <a:srgbClr val="71707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sp>
        <p:nvSpPr>
          <p:cNvPr id="2" name="Rounded Rectangle 1"/>
          <p:cNvSpPr>
            <a:spLocks noChangeArrowheads="1"/>
          </p:cNvSpPr>
          <p:nvPr/>
        </p:nvSpPr>
        <p:spPr bwMode="auto">
          <a:xfrm>
            <a:off x="857250" y="4052003"/>
            <a:ext cx="10496550" cy="7226202"/>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3" name="Rectangle 56"/>
          <p:cNvSpPr>
            <a:spLocks noChangeArrowheads="1"/>
          </p:cNvSpPr>
          <p:nvPr/>
        </p:nvSpPr>
        <p:spPr bwMode="auto">
          <a:xfrm>
            <a:off x="838200" y="4344805"/>
            <a:ext cx="10515600" cy="6863405"/>
          </a:xfrm>
          <a:prstGeom prst="rect">
            <a:avLst/>
          </a:prstGeom>
          <a:noFill/>
          <a:ln w="9525">
            <a:noFill/>
            <a:miter lim="800000"/>
            <a:headEnd/>
            <a:tailEnd/>
          </a:ln>
        </p:spPr>
        <p:txBody>
          <a:bodyPr wrap="square" lIns="365751" tIns="487668" rIns="365751" bIns="0">
            <a:spAutoFit/>
          </a:bodyPr>
          <a:lstStyle/>
          <a:p>
            <a:pPr algn="just"/>
            <a:r>
              <a:rPr lang="en-US" sz="1800" dirty="0" smtClean="0"/>
              <a:t>The relationship between household composition and child wellbeing is a primary concern for child advocates and policy makers.  Most studies </a:t>
            </a:r>
            <a:r>
              <a:rPr lang="en-US" sz="1800" dirty="0"/>
              <a:t>classifying households based on the relationships of parents and then </a:t>
            </a:r>
            <a:r>
              <a:rPr lang="en-US" sz="1800" dirty="0" smtClean="0"/>
              <a:t>compare single, cohabiting, and married families.  We examine the structure of households by considering all people present in the home, not only the parents.  Doing so, we find that, among low-income families, more than one third of children share their homes with grandparents, extended family, and non-related adults.  Also, 10% of children live in homes where there is no parent present.  </a:t>
            </a:r>
          </a:p>
          <a:p>
            <a:pPr algn="just"/>
            <a:endParaRPr lang="en-US" sz="1800" dirty="0" smtClean="0"/>
          </a:p>
          <a:p>
            <a:pPr algn="just"/>
            <a:r>
              <a:rPr lang="en-US" sz="1800" dirty="0" smtClean="0"/>
              <a:t>Using </a:t>
            </a:r>
            <a:r>
              <a:rPr lang="en-US" sz="1800" dirty="0"/>
              <a:t>data from the </a:t>
            </a:r>
            <a:r>
              <a:rPr lang="en-US" sz="1800" i="1" dirty="0"/>
              <a:t>Making Connections</a:t>
            </a:r>
            <a:r>
              <a:rPr lang="en-US" sz="1800" dirty="0"/>
              <a:t> Survey, a study of ten low-income urban communities, </a:t>
            </a:r>
            <a:r>
              <a:rPr lang="en-US" sz="1800" dirty="0" smtClean="0"/>
              <a:t>we </a:t>
            </a:r>
            <a:r>
              <a:rPr lang="en-US" sz="1800" dirty="0"/>
              <a:t>examine various measures of child wellbeing while focusing on differences by </a:t>
            </a:r>
            <a:r>
              <a:rPr lang="en-US" sz="1800" dirty="0" smtClean="0"/>
              <a:t>household </a:t>
            </a:r>
            <a:r>
              <a:rPr lang="en-US" sz="1800" dirty="0"/>
              <a:t>structure. </a:t>
            </a:r>
            <a:r>
              <a:rPr lang="en-US" sz="1800" dirty="0" smtClean="0"/>
              <a:t> We define household structure by the people living in the home and their relationship to a randomly selected </a:t>
            </a:r>
            <a:r>
              <a:rPr lang="en-US" sz="1800" dirty="0" smtClean="0"/>
              <a:t>child.  </a:t>
            </a:r>
            <a:endParaRPr lang="en-US" sz="1800" dirty="0" smtClean="0"/>
          </a:p>
          <a:p>
            <a:pPr algn="just"/>
            <a:endParaRPr lang="en-US" sz="1800" dirty="0"/>
          </a:p>
          <a:p>
            <a:pPr algn="just"/>
            <a:r>
              <a:rPr lang="en-US" sz="1800" dirty="0" smtClean="0"/>
              <a:t>This </a:t>
            </a:r>
            <a:r>
              <a:rPr lang="en-US" sz="1800" dirty="0"/>
              <a:t>poster </a:t>
            </a:r>
            <a:r>
              <a:rPr lang="en-US" sz="1800" dirty="0" smtClean="0"/>
              <a:t>presents two sets of analysis (i.e. two previous research studies).  </a:t>
            </a:r>
          </a:p>
          <a:p>
            <a:pPr algn="just"/>
            <a:endParaRPr lang="en-US" sz="1800" dirty="0" smtClean="0"/>
          </a:p>
          <a:p>
            <a:pPr algn="just"/>
            <a:r>
              <a:rPr lang="en-US" sz="1800" dirty="0" smtClean="0"/>
              <a:t>PART 1 examines economic measures  -  income per capita, public assistance, and economic hardship.   We find that, compared to two parent only homes, households with other adults do less well in terms of economic factors.</a:t>
            </a:r>
          </a:p>
          <a:p>
            <a:pPr algn="just"/>
            <a:endParaRPr lang="en-US" sz="1800" dirty="0"/>
          </a:p>
          <a:p>
            <a:pPr algn="just"/>
            <a:r>
              <a:rPr lang="en-US" sz="1800" dirty="0" smtClean="0"/>
              <a:t>PART 2 considers other measures of child wellbeing - </a:t>
            </a:r>
            <a:r>
              <a:rPr lang="en-US" sz="1800" dirty="0"/>
              <a:t>school </a:t>
            </a:r>
            <a:r>
              <a:rPr lang="en-US" sz="1800" dirty="0" smtClean="0"/>
              <a:t>readiness, reading to child, and knowing child’s friends.  Contrary to the findings for economic variables, with these measures, two parent only homes seem to be worse off, with single parent families and two parent homes that include other adults doing comparatively well.</a:t>
            </a:r>
            <a:endParaRPr lang="en-US" sz="1800" dirty="0" smtClean="0">
              <a:latin typeface="+mn-lt"/>
            </a:endParaRPr>
          </a:p>
        </p:txBody>
      </p:sp>
      <p:sp>
        <p:nvSpPr>
          <p:cNvPr id="4" name="Rectangle 4"/>
          <p:cNvSpPr>
            <a:spLocks noChangeArrowheads="1"/>
          </p:cNvSpPr>
          <p:nvPr/>
        </p:nvSpPr>
        <p:spPr bwMode="auto">
          <a:xfrm>
            <a:off x="838200" y="4052002"/>
            <a:ext cx="10515600" cy="609600"/>
          </a:xfrm>
          <a:prstGeom prst="round2SameRect">
            <a:avLst/>
          </a:prstGeom>
          <a:solidFill>
            <a:srgbClr val="717074"/>
          </a:solidFill>
          <a:ln w="9525">
            <a:noFill/>
            <a:miter lim="800000"/>
            <a:headEnd/>
            <a:tailEnd/>
          </a:ln>
        </p:spPr>
        <p:txBody>
          <a:bodyPr lIns="274313" tIns="137157" rIns="274313" bIns="137157" anchor="ctr"/>
          <a:lstStyle/>
          <a:p>
            <a:pPr algn="ctr">
              <a:defRPr/>
            </a:pPr>
            <a:r>
              <a:rPr lang="en-US" sz="3200" b="1" dirty="0" smtClean="0">
                <a:solidFill>
                  <a:schemeClr val="bg1"/>
                </a:solidFill>
                <a:latin typeface="+mj-lt"/>
              </a:rPr>
              <a:t>ABSTRACT</a:t>
            </a:r>
            <a:endParaRPr lang="en-US" sz="3200" b="1" dirty="0">
              <a:solidFill>
                <a:schemeClr val="bg1"/>
              </a:solidFill>
              <a:latin typeface="+mj-lt"/>
            </a:endParaRPr>
          </a:p>
        </p:txBody>
      </p:sp>
      <p:sp>
        <p:nvSpPr>
          <p:cNvPr id="76" name="Rectangle 5"/>
          <p:cNvSpPr>
            <a:spLocks noChangeArrowheads="1"/>
          </p:cNvSpPr>
          <p:nvPr/>
        </p:nvSpPr>
        <p:spPr bwMode="auto">
          <a:xfrm>
            <a:off x="0" y="286348"/>
            <a:ext cx="43181334" cy="2932503"/>
          </a:xfrm>
          <a:prstGeom prst="rect">
            <a:avLst/>
          </a:prstGeom>
          <a:noFill/>
          <a:ln w="9525">
            <a:noFill/>
            <a:miter lim="800000"/>
            <a:headEnd/>
            <a:tailEnd/>
          </a:ln>
        </p:spPr>
        <p:txBody>
          <a:bodyPr wrap="square" lIns="69513" tIns="34751" rIns="69513" bIns="34751">
            <a:spAutoFit/>
          </a:bodyPr>
          <a:lstStyle/>
          <a:p>
            <a:pPr algn="r"/>
            <a:r>
              <a:rPr lang="en-US" sz="6000" dirty="0">
                <a:solidFill>
                  <a:schemeClr val="bg1"/>
                </a:solidFill>
              </a:rPr>
              <a:t>Illuminating Household Composition in Low Income Neighborhoods:  </a:t>
            </a:r>
            <a:endParaRPr lang="en-US" sz="6000" dirty="0" smtClean="0">
              <a:solidFill>
                <a:schemeClr val="bg1"/>
              </a:solidFill>
            </a:endParaRPr>
          </a:p>
          <a:p>
            <a:pPr algn="r"/>
            <a:r>
              <a:rPr lang="en-US" sz="6000" dirty="0" smtClean="0">
                <a:solidFill>
                  <a:schemeClr val="bg1"/>
                </a:solidFill>
              </a:rPr>
              <a:t>Measures of Child Wellbeing in </a:t>
            </a:r>
            <a:r>
              <a:rPr lang="en-US" sz="6000" dirty="0">
                <a:solidFill>
                  <a:schemeClr val="bg1"/>
                </a:solidFill>
              </a:rPr>
              <a:t>Two Parent, Single Parent, Extended, and Non-Parent Families</a:t>
            </a:r>
          </a:p>
          <a:p>
            <a:pPr algn="r" defTabSz="696367">
              <a:spcBef>
                <a:spcPct val="50000"/>
              </a:spcBef>
              <a:defRPr/>
            </a:pPr>
            <a:r>
              <a:rPr lang="en-US" sz="4400" b="1" dirty="0" smtClean="0">
                <a:solidFill>
                  <a:schemeClr val="bg1"/>
                </a:solidFill>
                <a:cs typeface="ＭＳ Ｐゴシック"/>
              </a:rPr>
              <a:t>Nola du </a:t>
            </a:r>
            <a:r>
              <a:rPr lang="en-US" sz="4400" b="1" dirty="0" err="1" smtClean="0">
                <a:solidFill>
                  <a:schemeClr val="bg1"/>
                </a:solidFill>
                <a:cs typeface="ＭＳ Ｐゴシック"/>
              </a:rPr>
              <a:t>Toit</a:t>
            </a:r>
            <a:r>
              <a:rPr lang="en-US" sz="4400" b="1" dirty="0" smtClean="0">
                <a:solidFill>
                  <a:schemeClr val="bg1"/>
                </a:solidFill>
                <a:cs typeface="ＭＳ Ｐゴシック"/>
              </a:rPr>
              <a:t>, Kate Bachtell and Catherine Haggerty</a:t>
            </a:r>
            <a:endParaRPr lang="en-US" sz="2800" b="1" dirty="0" smtClean="0">
              <a:solidFill>
                <a:schemeClr val="bg1"/>
              </a:solidFill>
              <a:cs typeface="ＭＳ Ｐゴシック"/>
            </a:endParaRPr>
          </a:p>
        </p:txBody>
      </p:sp>
      <p:grpSp>
        <p:nvGrpSpPr>
          <p:cNvPr id="7" name="Group 6"/>
          <p:cNvGrpSpPr/>
          <p:nvPr/>
        </p:nvGrpSpPr>
        <p:grpSpPr>
          <a:xfrm>
            <a:off x="12182928" y="12801600"/>
            <a:ext cx="15163800" cy="15568362"/>
            <a:chOff x="14249400" y="4038600"/>
            <a:chExt cx="15544800" cy="15568362"/>
          </a:xfrm>
        </p:grpSpPr>
        <p:sp>
          <p:nvSpPr>
            <p:cNvPr id="6" name="Rounded Rectangle 5"/>
            <p:cNvSpPr>
              <a:spLocks noChangeArrowheads="1"/>
            </p:cNvSpPr>
            <p:nvPr/>
          </p:nvSpPr>
          <p:spPr bwMode="auto">
            <a:xfrm>
              <a:off x="14249400" y="4052002"/>
              <a:ext cx="15544800" cy="15554960"/>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112" name="Rectangle 4"/>
            <p:cNvSpPr>
              <a:spLocks noChangeArrowheads="1"/>
            </p:cNvSpPr>
            <p:nvPr/>
          </p:nvSpPr>
          <p:spPr bwMode="auto">
            <a:xfrm>
              <a:off x="14249400" y="4038600"/>
              <a:ext cx="15544800" cy="609600"/>
            </a:xfrm>
            <a:prstGeom prst="round2SameRect">
              <a:avLst/>
            </a:prstGeom>
            <a:solidFill>
              <a:srgbClr val="717074"/>
            </a:solidFill>
            <a:ln w="9525">
              <a:noFill/>
              <a:miter lim="800000"/>
              <a:headEnd/>
              <a:tailEnd/>
            </a:ln>
          </p:spPr>
          <p:txBody>
            <a:bodyPr lIns="274313" tIns="137157" rIns="274313" bIns="137157" anchor="ctr"/>
            <a:lstStyle/>
            <a:p>
              <a:pPr algn="ctr">
                <a:defRPr/>
              </a:pPr>
              <a:r>
                <a:rPr lang="en-US" sz="3200" b="1" dirty="0" smtClean="0">
                  <a:solidFill>
                    <a:schemeClr val="bg1"/>
                  </a:solidFill>
                  <a:latin typeface="+mj-lt"/>
                </a:rPr>
                <a:t>PART 1: ECONOMIC MEASURES</a:t>
              </a:r>
              <a:endParaRPr lang="en-US" sz="3200" b="1" dirty="0">
                <a:solidFill>
                  <a:schemeClr val="bg1"/>
                </a:solidFill>
                <a:latin typeface="+mj-lt"/>
              </a:endParaRPr>
            </a:p>
          </p:txBody>
        </p:sp>
      </p:grpSp>
      <p:grpSp>
        <p:nvGrpSpPr>
          <p:cNvPr id="13" name="Group 12"/>
          <p:cNvGrpSpPr/>
          <p:nvPr/>
        </p:nvGrpSpPr>
        <p:grpSpPr>
          <a:xfrm>
            <a:off x="28172416" y="4052003"/>
            <a:ext cx="15125700" cy="16188398"/>
            <a:chOff x="30699074" y="4038600"/>
            <a:chExt cx="11972925" cy="10896600"/>
          </a:xfrm>
        </p:grpSpPr>
        <p:sp>
          <p:nvSpPr>
            <p:cNvPr id="9" name="Rounded Rectangle 8"/>
            <p:cNvSpPr>
              <a:spLocks noChangeArrowheads="1"/>
            </p:cNvSpPr>
            <p:nvPr/>
          </p:nvSpPr>
          <p:spPr bwMode="auto">
            <a:xfrm>
              <a:off x="30708600" y="4038600"/>
              <a:ext cx="11944350" cy="10896600"/>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113" name="Rectangle 4"/>
            <p:cNvSpPr>
              <a:spLocks noChangeArrowheads="1"/>
            </p:cNvSpPr>
            <p:nvPr/>
          </p:nvSpPr>
          <p:spPr bwMode="auto">
            <a:xfrm>
              <a:off x="30699074" y="4038601"/>
              <a:ext cx="11972925" cy="425950"/>
            </a:xfrm>
            <a:prstGeom prst="round2SameRect">
              <a:avLst/>
            </a:prstGeom>
            <a:solidFill>
              <a:srgbClr val="717074"/>
            </a:solidFill>
            <a:ln w="9525">
              <a:noFill/>
              <a:miter lim="800000"/>
              <a:headEnd/>
              <a:tailEnd/>
            </a:ln>
          </p:spPr>
          <p:txBody>
            <a:bodyPr lIns="274313" tIns="137157" rIns="274313" bIns="137157" anchor="ctr"/>
            <a:lstStyle/>
            <a:p>
              <a:pPr algn="ctr">
                <a:defRPr/>
              </a:pPr>
              <a:r>
                <a:rPr lang="en-US" sz="3200" b="1" dirty="0" smtClean="0">
                  <a:solidFill>
                    <a:schemeClr val="bg1"/>
                  </a:solidFill>
                  <a:latin typeface="+mj-lt"/>
                </a:rPr>
                <a:t>PART 2: OTHER MEASURES</a:t>
              </a:r>
              <a:endParaRPr lang="en-US" sz="3200" b="1" dirty="0">
                <a:solidFill>
                  <a:schemeClr val="bg1"/>
                </a:solidFill>
                <a:latin typeface="+mj-lt"/>
              </a:endParaRPr>
            </a:p>
          </p:txBody>
        </p:sp>
      </p:grpSp>
      <p:sp>
        <p:nvSpPr>
          <p:cNvPr id="53" name="Rounded Rectangle 52"/>
          <p:cNvSpPr>
            <a:spLocks noChangeArrowheads="1"/>
          </p:cNvSpPr>
          <p:nvPr/>
        </p:nvSpPr>
        <p:spPr bwMode="auto">
          <a:xfrm>
            <a:off x="857250" y="11522112"/>
            <a:ext cx="10492969" cy="6689725"/>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111" name="Rectangle 4"/>
          <p:cNvSpPr>
            <a:spLocks noChangeArrowheads="1"/>
          </p:cNvSpPr>
          <p:nvPr/>
        </p:nvSpPr>
        <p:spPr bwMode="auto">
          <a:xfrm>
            <a:off x="838200" y="11522112"/>
            <a:ext cx="10531233" cy="609600"/>
          </a:xfrm>
          <a:prstGeom prst="round2SameRect">
            <a:avLst/>
          </a:prstGeom>
          <a:solidFill>
            <a:srgbClr val="717074"/>
          </a:solidFill>
          <a:ln w="9525">
            <a:noFill/>
            <a:miter lim="800000"/>
            <a:headEnd/>
            <a:tailEnd/>
          </a:ln>
        </p:spPr>
        <p:txBody>
          <a:bodyPr lIns="274313" tIns="137157" rIns="274313" bIns="137157" anchor="ctr"/>
          <a:lstStyle/>
          <a:p>
            <a:pPr algn="ctr">
              <a:defRPr/>
            </a:pPr>
            <a:r>
              <a:rPr lang="en-US" sz="3200" b="1" dirty="0" smtClean="0">
                <a:solidFill>
                  <a:schemeClr val="bg1"/>
                </a:solidFill>
                <a:latin typeface="+mj-lt"/>
              </a:rPr>
              <a:t>DATA</a:t>
            </a:r>
            <a:endParaRPr lang="en-US" sz="3200" b="1" dirty="0">
              <a:solidFill>
                <a:schemeClr val="bg1"/>
              </a:solidFill>
              <a:latin typeface="+mj-lt"/>
            </a:endParaRPr>
          </a:p>
        </p:txBody>
      </p:sp>
      <p:sp>
        <p:nvSpPr>
          <p:cNvPr id="81" name="TextBox 80"/>
          <p:cNvSpPr txBox="1"/>
          <p:nvPr/>
        </p:nvSpPr>
        <p:spPr bwMode="auto">
          <a:xfrm>
            <a:off x="891043" y="12192037"/>
            <a:ext cx="10383141" cy="5922131"/>
          </a:xfrm>
          <a:prstGeom prst="rect">
            <a:avLst/>
          </a:prstGeom>
          <a:noFill/>
          <a:ln>
            <a:noFill/>
          </a:ln>
        </p:spPr>
        <p:txBody>
          <a:bodyPr vert="horz" wrap="square" lIns="365760" tIns="121917" rIns="365760" bIns="0" numCol="1" rtlCol="0" anchor="t" anchorCtr="0" compatLnSpc="1">
            <a:prstTxWarp prst="textNoShape">
              <a:avLst/>
            </a:prstTxWarp>
            <a:spAutoFit/>
          </a:bodyPr>
          <a:lstStyle/>
          <a:p>
            <a:pPr>
              <a:spcBef>
                <a:spcPts val="600"/>
              </a:spcBef>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b="1" dirty="0" smtClean="0">
                <a:solidFill>
                  <a:srgbClr val="5C7F92"/>
                </a:solidFill>
              </a:rPr>
              <a:t>DATA</a:t>
            </a:r>
          </a:p>
          <a:p>
            <a:pPr algn="just">
              <a:spcBef>
                <a:spcPts val="600"/>
              </a:spcBef>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i="1" dirty="0" smtClean="0"/>
              <a:t>Making </a:t>
            </a:r>
            <a:r>
              <a:rPr lang="en-GB" sz="1800" i="1" dirty="0"/>
              <a:t>Connections</a:t>
            </a:r>
            <a:r>
              <a:rPr lang="en-GB" sz="1800" dirty="0"/>
              <a:t> survey</a:t>
            </a:r>
          </a:p>
          <a:p>
            <a:pPr marL="285750"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a:t>10 sites across the U.S.</a:t>
            </a:r>
          </a:p>
          <a:p>
            <a:pPr marL="749300" lvl="1"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a:t>Low income households</a:t>
            </a:r>
          </a:p>
          <a:p>
            <a:pPr marL="285750" lvl="1"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a:t>Funded by Annie E. Casey Foundation </a:t>
            </a:r>
          </a:p>
          <a:p>
            <a:pPr marL="742950"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Locations tied to community initiatives </a:t>
            </a:r>
          </a:p>
          <a:p>
            <a:pPr marL="285750"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Longitudinal</a:t>
            </a:r>
            <a:endParaRPr lang="en-GB" sz="1800" dirty="0"/>
          </a:p>
          <a:p>
            <a:pPr marL="749300" lvl="3"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a:t>Baseline </a:t>
            </a:r>
            <a:r>
              <a:rPr lang="en-GB" sz="1800" dirty="0" smtClean="0"/>
              <a:t>(2002-2004)</a:t>
            </a:r>
            <a:endParaRPr lang="en-GB" sz="1800" dirty="0"/>
          </a:p>
          <a:p>
            <a:pPr marL="749300" lvl="3"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a:t>Wave 2 </a:t>
            </a:r>
            <a:r>
              <a:rPr lang="en-GB" sz="1800" dirty="0" smtClean="0"/>
              <a:t>(2005-2007)</a:t>
            </a:r>
            <a:endParaRPr lang="en-GB" sz="1800" dirty="0"/>
          </a:p>
          <a:p>
            <a:pPr marL="749300" lvl="3"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a:t>Wave 3 </a:t>
            </a:r>
            <a:r>
              <a:rPr lang="en-GB" sz="1800" dirty="0" smtClean="0"/>
              <a:t>(2008-2011)</a:t>
            </a:r>
          </a:p>
          <a:p>
            <a:pPr marL="285750" indent="-285750" algn="just">
              <a:spcBef>
                <a:spcPts val="7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Information </a:t>
            </a:r>
            <a:r>
              <a:rPr lang="en-GB" sz="1800" dirty="0"/>
              <a:t>on variety of topics</a:t>
            </a:r>
          </a:p>
          <a:p>
            <a:pPr marL="742950" lvl="1"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Demographic information on all people </a:t>
            </a:r>
            <a:r>
              <a:rPr lang="en-GB" sz="1800" dirty="0"/>
              <a:t>in </a:t>
            </a:r>
            <a:r>
              <a:rPr lang="en-GB" sz="1800" dirty="0" smtClean="0"/>
              <a:t>household (age, gender, employment)</a:t>
            </a:r>
          </a:p>
          <a:p>
            <a:pPr marL="742950" lvl="1"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Relationships of all people in home to one another</a:t>
            </a:r>
          </a:p>
          <a:p>
            <a:pPr marL="742950" lvl="1"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Questions </a:t>
            </a:r>
            <a:r>
              <a:rPr lang="en-GB" sz="1800" dirty="0"/>
              <a:t>on </a:t>
            </a:r>
            <a:r>
              <a:rPr lang="en-GB" sz="1800" dirty="0" smtClean="0"/>
              <a:t>randomly selected focal </a:t>
            </a:r>
            <a:r>
              <a:rPr lang="en-GB" sz="1800" dirty="0"/>
              <a:t>child </a:t>
            </a:r>
            <a:r>
              <a:rPr lang="en-GB" sz="1800" dirty="0" smtClean="0"/>
              <a:t>and </a:t>
            </a:r>
            <a:r>
              <a:rPr lang="en-GB" sz="1800" dirty="0"/>
              <a:t>all </a:t>
            </a:r>
            <a:r>
              <a:rPr lang="en-GB" sz="1800" dirty="0" smtClean="0"/>
              <a:t>children in household</a:t>
            </a:r>
            <a:endParaRPr lang="en-GB" sz="1800" dirty="0"/>
          </a:p>
          <a:p>
            <a:pPr marL="742950" lvl="1" indent="-285750" algn="just">
              <a:spcBef>
                <a:spcPts val="60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GB" sz="1800" dirty="0" smtClean="0"/>
              <a:t>Numerous </a:t>
            </a:r>
            <a:r>
              <a:rPr lang="en-GB" sz="1800" dirty="0"/>
              <a:t>substantive </a:t>
            </a:r>
            <a:r>
              <a:rPr lang="en-GB" sz="1800" dirty="0" smtClean="0"/>
              <a:t>areas (economic hardship, employment history, mobility, transportation, neighbourhood cohesion, etc.)</a:t>
            </a:r>
            <a:endParaRPr lang="en-GB" sz="1800" dirty="0"/>
          </a:p>
          <a:p>
            <a:pPr marL="0" lvl="1" defTabSz="869929">
              <a:buClr>
                <a:schemeClr val="hlink"/>
              </a:buClr>
              <a:buSzPct val="130000"/>
            </a:pPr>
            <a:endParaRPr lang="en-US" sz="1800" dirty="0" smtClean="0"/>
          </a:p>
        </p:txBody>
      </p:sp>
      <p:grpSp>
        <p:nvGrpSpPr>
          <p:cNvPr id="17" name="Group 16"/>
          <p:cNvGrpSpPr/>
          <p:nvPr/>
        </p:nvGrpSpPr>
        <p:grpSpPr>
          <a:xfrm>
            <a:off x="5670150" y="12259168"/>
            <a:ext cx="5702700" cy="3537147"/>
            <a:chOff x="5877832" y="12259131"/>
            <a:chExt cx="5714999" cy="3537147"/>
          </a:xfrm>
        </p:grpSpPr>
        <p:grpSp>
          <p:nvGrpSpPr>
            <p:cNvPr id="16" name="Group 15"/>
            <p:cNvGrpSpPr/>
            <p:nvPr/>
          </p:nvGrpSpPr>
          <p:grpSpPr>
            <a:xfrm>
              <a:off x="6057900" y="12259131"/>
              <a:ext cx="5289550" cy="3209470"/>
              <a:chOff x="6057900" y="12259131"/>
              <a:chExt cx="5289550" cy="320947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189" y="12259131"/>
                <a:ext cx="511492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6057900" y="12344401"/>
                <a:ext cx="5289550" cy="3124200"/>
              </a:xfrm>
              <a:prstGeom prst="rect">
                <a:avLst/>
              </a:prstGeom>
              <a:no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2" charset="-128"/>
                </a:endParaRPr>
              </a:p>
            </p:txBody>
          </p:sp>
        </p:grpSp>
        <p:sp>
          <p:nvSpPr>
            <p:cNvPr id="125" name="Rectangle 56"/>
            <p:cNvSpPr>
              <a:spLocks noChangeArrowheads="1"/>
            </p:cNvSpPr>
            <p:nvPr/>
          </p:nvSpPr>
          <p:spPr bwMode="auto">
            <a:xfrm>
              <a:off x="5877832" y="14703683"/>
              <a:ext cx="5714999" cy="1092595"/>
            </a:xfrm>
            <a:prstGeom prst="rect">
              <a:avLst/>
            </a:prstGeom>
            <a:noFill/>
            <a:ln w="9525">
              <a:noFill/>
              <a:miter lim="800000"/>
              <a:headEnd/>
              <a:tailEnd/>
            </a:ln>
          </p:spPr>
          <p:txBody>
            <a:bodyPr wrap="square" lIns="365751" tIns="487668" rIns="365751" bIns="0">
              <a:spAutoFit/>
            </a:bodyPr>
            <a:lstStyle/>
            <a:p>
              <a:pPr algn="ctr">
                <a:defRPr/>
              </a:pPr>
              <a:r>
                <a:rPr lang="en-US" sz="1800" dirty="0" smtClean="0"/>
                <a:t>Figure </a:t>
              </a:r>
              <a:r>
                <a:rPr lang="en-US" sz="1800" dirty="0" smtClean="0"/>
                <a:t>1:  Data Collection Sites</a:t>
              </a:r>
              <a:endParaRPr lang="en-US" sz="1800" dirty="0"/>
            </a:p>
            <a:p>
              <a:pPr algn="ctr">
                <a:defRPr/>
              </a:pPr>
              <a:r>
                <a:rPr lang="en-US" sz="2100" dirty="0" smtClean="0"/>
                <a:t>  </a:t>
              </a:r>
            </a:p>
          </p:txBody>
        </p:sp>
      </p:grpSp>
      <p:pic>
        <p:nvPicPr>
          <p:cNvPr id="1028" name="Picture 4" descr="C:\Users\dutoit-nola\AppData\Local\Microsoft\Windows\Temporary Internet Files\Content.IE5\2XNC11EC\norc_logo_color[1].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043" y="733125"/>
            <a:ext cx="7722960" cy="2038949"/>
          </a:xfrm>
          <a:prstGeom prst="rect">
            <a:avLst/>
          </a:prstGeom>
          <a:solidFill>
            <a:srgbClr val="717074"/>
          </a:solidFill>
        </p:spPr>
      </p:pic>
      <p:grpSp>
        <p:nvGrpSpPr>
          <p:cNvPr id="25" name="Group 24"/>
          <p:cNvGrpSpPr/>
          <p:nvPr/>
        </p:nvGrpSpPr>
        <p:grpSpPr>
          <a:xfrm>
            <a:off x="12144348" y="4052003"/>
            <a:ext cx="15202380" cy="8305800"/>
            <a:chOff x="12144348" y="4052003"/>
            <a:chExt cx="31141734" cy="8305800"/>
          </a:xfrm>
        </p:grpSpPr>
        <p:sp>
          <p:nvSpPr>
            <p:cNvPr id="57" name="Rounded Rectangle 56"/>
            <p:cNvSpPr>
              <a:spLocks noChangeArrowheads="1"/>
            </p:cNvSpPr>
            <p:nvPr/>
          </p:nvSpPr>
          <p:spPr bwMode="auto">
            <a:xfrm>
              <a:off x="12144348" y="4052003"/>
              <a:ext cx="31141734" cy="8305800"/>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defRPr/>
              </a:pPr>
              <a:endParaRPr lang="en-US" b="1" dirty="0"/>
            </a:p>
          </p:txBody>
        </p:sp>
        <p:sp>
          <p:nvSpPr>
            <p:cNvPr id="115" name="Rectangle 4"/>
            <p:cNvSpPr>
              <a:spLocks noChangeArrowheads="1"/>
            </p:cNvSpPr>
            <p:nvPr/>
          </p:nvSpPr>
          <p:spPr bwMode="auto">
            <a:xfrm>
              <a:off x="12158862" y="4052003"/>
              <a:ext cx="31127220" cy="609599"/>
            </a:xfrm>
            <a:prstGeom prst="round2SameRect">
              <a:avLst/>
            </a:prstGeom>
            <a:solidFill>
              <a:srgbClr val="717074"/>
            </a:solidFill>
            <a:ln w="9525">
              <a:noFill/>
              <a:miter lim="800000"/>
              <a:headEnd/>
              <a:tailEnd/>
            </a:ln>
          </p:spPr>
          <p:txBody>
            <a:bodyPr lIns="274313" tIns="137157" rIns="274313" bIns="137157" anchor="ctr"/>
            <a:lstStyle/>
            <a:p>
              <a:pPr algn="ctr">
                <a:defRPr/>
              </a:pPr>
              <a:r>
                <a:rPr lang="en-US" sz="3200" b="1" dirty="0" smtClean="0">
                  <a:solidFill>
                    <a:schemeClr val="bg1"/>
                  </a:solidFill>
                  <a:latin typeface="+mj-lt"/>
                </a:rPr>
                <a:t>DIVERSITY IN </a:t>
              </a:r>
              <a:r>
                <a:rPr lang="en-US" sz="3200" b="1" dirty="0" smtClean="0">
                  <a:solidFill>
                    <a:schemeClr val="bg1"/>
                  </a:solidFill>
                  <a:latin typeface="+mj-lt"/>
                </a:rPr>
                <a:t>HOUSEHOLD STRUCTURE</a:t>
              </a:r>
              <a:endParaRPr lang="en-US" sz="3200" b="1" dirty="0">
                <a:solidFill>
                  <a:schemeClr val="bg1"/>
                </a:solidFill>
                <a:latin typeface="+mj-lt"/>
              </a:endParaRPr>
            </a:p>
          </p:txBody>
        </p:sp>
      </p:grpSp>
      <p:graphicFrame>
        <p:nvGraphicFramePr>
          <p:cNvPr id="29" name="Table 28"/>
          <p:cNvGraphicFramePr>
            <a:graphicFrameLocks noGrp="1"/>
          </p:cNvGraphicFramePr>
          <p:nvPr>
            <p:extLst>
              <p:ext uri="{D42A27DB-BD31-4B8C-83A1-F6EECF244321}">
                <p14:modId xmlns:p14="http://schemas.microsoft.com/office/powerpoint/2010/main" val="3143450927"/>
              </p:ext>
            </p:extLst>
          </p:nvPr>
        </p:nvGraphicFramePr>
        <p:xfrm>
          <a:off x="12411527" y="24917810"/>
          <a:ext cx="14706602" cy="3124200"/>
        </p:xfrm>
        <a:graphic>
          <a:graphicData uri="http://schemas.openxmlformats.org/drawingml/2006/table">
            <a:tbl>
              <a:tblPr firstRow="1" firstCol="1" bandRow="1">
                <a:tableStyleId>{5C22544A-7EE6-4342-B048-85BDC9FD1C3A}</a:tableStyleId>
              </a:tblPr>
              <a:tblGrid>
                <a:gridCol w="5172128"/>
                <a:gridCol w="1631986"/>
                <a:gridCol w="1523186"/>
                <a:gridCol w="1631986"/>
                <a:gridCol w="1734059"/>
                <a:gridCol w="1638711"/>
                <a:gridCol w="1374546"/>
              </a:tblGrid>
              <a:tr h="217621">
                <a:tc gridSpan="7">
                  <a:txBody>
                    <a:bodyPr/>
                    <a:lstStyle/>
                    <a:p>
                      <a:pPr marL="0" marR="0" algn="l">
                        <a:spcBef>
                          <a:spcPts val="600"/>
                        </a:spcBef>
                        <a:spcAft>
                          <a:spcPts val="0"/>
                        </a:spcAft>
                      </a:pPr>
                      <a:r>
                        <a:rPr lang="en-US" sz="2000" b="0" dirty="0" smtClean="0">
                          <a:solidFill>
                            <a:schemeClr val="tx1"/>
                          </a:solidFill>
                          <a:effectLst/>
                          <a:latin typeface="+mn-lt"/>
                          <a:ea typeface="MS Mincho"/>
                        </a:rPr>
                        <a:t>Table 1:  OLS and Logistic Regression results</a:t>
                      </a:r>
                      <a:r>
                        <a:rPr lang="en-US" sz="2000" b="0" baseline="0" dirty="0" smtClean="0">
                          <a:solidFill>
                            <a:schemeClr val="tx1"/>
                          </a:solidFill>
                          <a:effectLst/>
                          <a:latin typeface="+mn-lt"/>
                          <a:ea typeface="MS Mincho"/>
                        </a:rPr>
                        <a:t> for economic measures.</a:t>
                      </a:r>
                      <a:endParaRPr lang="en-US" sz="2000" b="0" dirty="0">
                        <a:solidFill>
                          <a:schemeClr val="tx1"/>
                        </a:solidFill>
                        <a:effectLst/>
                        <a:latin typeface="+mn-lt"/>
                        <a:ea typeface="MS Mincho"/>
                      </a:endParaRPr>
                    </a:p>
                  </a:txBody>
                  <a:tcPr marL="68580" marR="68580" marT="0" marB="0" anchor="ctr">
                    <a:solidFill>
                      <a:schemeClr val="bg1"/>
                    </a:solidFill>
                  </a:tcPr>
                </a:tc>
                <a:tc hMerge="1">
                  <a:txBody>
                    <a:bodyPr/>
                    <a:lstStyle/>
                    <a:p>
                      <a:pPr marL="0" marR="0" algn="ctr">
                        <a:spcBef>
                          <a:spcPts val="600"/>
                        </a:spcBef>
                        <a:spcAft>
                          <a:spcPts val="0"/>
                        </a:spcAft>
                      </a:pPr>
                      <a:endParaRPr lang="en-US" sz="1800" dirty="0">
                        <a:effectLst/>
                        <a:latin typeface="+mn-lt"/>
                        <a:ea typeface="MS Mincho"/>
                      </a:endParaRPr>
                    </a:p>
                  </a:txBody>
                  <a:tcPr marL="68580" marR="68580" marT="0" marB="0" anchor="ctr"/>
                </a:tc>
                <a:tc hMerge="1">
                  <a:txBody>
                    <a:bodyPr/>
                    <a:lstStyle/>
                    <a:p>
                      <a:endParaRPr lang="en-US"/>
                    </a:p>
                  </a:txBody>
                  <a:tcPr/>
                </a:tc>
                <a:tc hMerge="1">
                  <a:txBody>
                    <a:bodyPr/>
                    <a:lstStyle/>
                    <a:p>
                      <a:pPr marL="0" marR="0" algn="ctr">
                        <a:spcBef>
                          <a:spcPts val="600"/>
                        </a:spcBef>
                        <a:spcAft>
                          <a:spcPts val="0"/>
                        </a:spcAft>
                      </a:pPr>
                      <a:endParaRPr lang="en-US" sz="1800" dirty="0">
                        <a:effectLst/>
                        <a:latin typeface="+mn-lt"/>
                        <a:ea typeface="MS Mincho"/>
                      </a:endParaRPr>
                    </a:p>
                  </a:txBody>
                  <a:tcPr marL="68580" marR="68580" marT="0" marB="0" anchor="ctr"/>
                </a:tc>
                <a:tc hMerge="1">
                  <a:txBody>
                    <a:bodyPr/>
                    <a:lstStyle/>
                    <a:p>
                      <a:endParaRPr lang="en-US"/>
                    </a:p>
                  </a:txBody>
                  <a:tcPr/>
                </a:tc>
                <a:tc hMerge="1">
                  <a:txBody>
                    <a:bodyPr/>
                    <a:lstStyle/>
                    <a:p>
                      <a:pPr marL="0" marR="0" algn="ctr">
                        <a:spcBef>
                          <a:spcPts val="600"/>
                        </a:spcBef>
                        <a:spcAft>
                          <a:spcPts val="0"/>
                        </a:spcAft>
                      </a:pPr>
                      <a:endParaRPr lang="en-US" sz="1800" dirty="0">
                        <a:effectLst/>
                        <a:latin typeface="+mn-lt"/>
                        <a:ea typeface="MS Mincho"/>
                      </a:endParaRPr>
                    </a:p>
                  </a:txBody>
                  <a:tcPr marL="68580" marR="68580" marT="0" marB="0" anchor="ctr"/>
                </a:tc>
                <a:tc hMerge="1">
                  <a:txBody>
                    <a:bodyPr/>
                    <a:lstStyle/>
                    <a:p>
                      <a:endParaRPr lang="en-US"/>
                    </a:p>
                  </a:txBody>
                  <a:tcPr/>
                </a:tc>
              </a:tr>
              <a:tr h="217621">
                <a:tc>
                  <a:txBody>
                    <a:bodyPr/>
                    <a:lstStyle/>
                    <a:p>
                      <a:pPr marL="0" marR="0" algn="ctr">
                        <a:spcBef>
                          <a:spcPts val="600"/>
                        </a:spcBef>
                        <a:spcAft>
                          <a:spcPts val="0"/>
                        </a:spcAft>
                      </a:pPr>
                      <a:r>
                        <a:rPr lang="en-US" sz="2000" dirty="0">
                          <a:effectLst/>
                          <a:latin typeface="+mn-lt"/>
                        </a:rPr>
                        <a:t> </a:t>
                      </a:r>
                      <a:endParaRPr lang="en-US" sz="2000" dirty="0">
                        <a:effectLst/>
                        <a:latin typeface="+mn-lt"/>
                        <a:ea typeface="MS Mincho"/>
                      </a:endParaRPr>
                    </a:p>
                  </a:txBody>
                  <a:tcPr marL="68580" marR="68580" marT="0" marB="0" anchor="ctr"/>
                </a:tc>
                <a:tc gridSpan="2">
                  <a:txBody>
                    <a:bodyPr/>
                    <a:lstStyle/>
                    <a:p>
                      <a:pPr marL="0" marR="0" algn="ctr">
                        <a:spcBef>
                          <a:spcPts val="600"/>
                        </a:spcBef>
                        <a:spcAft>
                          <a:spcPts val="0"/>
                        </a:spcAft>
                      </a:pPr>
                      <a:r>
                        <a:rPr lang="en-US" sz="2000" dirty="0">
                          <a:effectLst/>
                          <a:latin typeface="+mn-lt"/>
                        </a:rPr>
                        <a:t>INCOME RATIO (log) </a:t>
                      </a:r>
                      <a:endParaRPr lang="en-US" sz="2000" dirty="0" smtClean="0">
                        <a:effectLst/>
                        <a:latin typeface="+mn-lt"/>
                      </a:endParaRPr>
                    </a:p>
                    <a:p>
                      <a:pPr marL="0" marR="0" algn="ctr">
                        <a:spcBef>
                          <a:spcPts val="600"/>
                        </a:spcBef>
                        <a:spcAft>
                          <a:spcPts val="0"/>
                        </a:spcAft>
                      </a:pPr>
                      <a:r>
                        <a:rPr lang="en-US" sz="2000" dirty="0" smtClean="0">
                          <a:effectLst/>
                          <a:latin typeface="+mn-lt"/>
                        </a:rPr>
                        <a:t>OLS    </a:t>
                      </a:r>
                      <a:endParaRPr lang="en-US" sz="2000" dirty="0">
                        <a:effectLst/>
                        <a:latin typeface="+mn-lt"/>
                        <a:ea typeface="MS Mincho"/>
                      </a:endParaRPr>
                    </a:p>
                  </a:txBody>
                  <a:tcPr marL="68580" marR="68580" marT="0" marB="0" anchor="ctr"/>
                </a:tc>
                <a:tc hMerge="1">
                  <a:txBody>
                    <a:bodyPr/>
                    <a:lstStyle/>
                    <a:p>
                      <a:endParaRPr lang="en-US"/>
                    </a:p>
                  </a:txBody>
                  <a:tcPr/>
                </a:tc>
                <a:tc gridSpan="2">
                  <a:txBody>
                    <a:bodyPr/>
                    <a:lstStyle/>
                    <a:p>
                      <a:pPr marL="0" marR="0" algn="ctr">
                        <a:spcBef>
                          <a:spcPts val="600"/>
                        </a:spcBef>
                        <a:spcAft>
                          <a:spcPts val="0"/>
                        </a:spcAft>
                      </a:pPr>
                      <a:r>
                        <a:rPr lang="en-US" sz="2000" dirty="0">
                          <a:effectLst/>
                          <a:latin typeface="+mn-lt"/>
                        </a:rPr>
                        <a:t>PUBLIC </a:t>
                      </a:r>
                      <a:r>
                        <a:rPr lang="en-US" sz="2000" dirty="0" smtClean="0">
                          <a:effectLst/>
                          <a:latin typeface="+mn-lt"/>
                        </a:rPr>
                        <a:t>ASSISTANCE</a:t>
                      </a:r>
                    </a:p>
                    <a:p>
                      <a:pPr marL="0" marR="0" algn="ctr">
                        <a:spcBef>
                          <a:spcPts val="600"/>
                        </a:spcBef>
                        <a:spcAft>
                          <a:spcPts val="0"/>
                        </a:spcAft>
                      </a:pPr>
                      <a:r>
                        <a:rPr lang="en-US" sz="2000" dirty="0" smtClean="0">
                          <a:effectLst/>
                          <a:latin typeface="+mn-lt"/>
                          <a:ea typeface="MS Mincho"/>
                        </a:rPr>
                        <a:t>Logistic Regression</a:t>
                      </a:r>
                      <a:endParaRPr lang="en-US" sz="2000" dirty="0">
                        <a:effectLst/>
                        <a:latin typeface="+mn-lt"/>
                        <a:ea typeface="MS Mincho"/>
                      </a:endParaRPr>
                    </a:p>
                  </a:txBody>
                  <a:tcPr marL="68580" marR="68580" marT="0" marB="0" anchor="ctr"/>
                </a:tc>
                <a:tc hMerge="1">
                  <a:txBody>
                    <a:bodyPr/>
                    <a:lstStyle/>
                    <a:p>
                      <a:endParaRPr lang="en-US"/>
                    </a:p>
                  </a:txBody>
                  <a:tcPr/>
                </a:tc>
                <a:tc gridSpan="2">
                  <a:txBody>
                    <a:bodyPr/>
                    <a:lstStyle/>
                    <a:p>
                      <a:pPr marL="0" marR="0" algn="ctr">
                        <a:spcBef>
                          <a:spcPts val="600"/>
                        </a:spcBef>
                        <a:spcAft>
                          <a:spcPts val="0"/>
                        </a:spcAft>
                      </a:pPr>
                      <a:r>
                        <a:rPr lang="en-US" sz="2000" dirty="0">
                          <a:effectLst/>
                          <a:latin typeface="+mn-lt"/>
                        </a:rPr>
                        <a:t>ECONOMIC </a:t>
                      </a:r>
                      <a:r>
                        <a:rPr lang="en-US" sz="2000" dirty="0" smtClean="0">
                          <a:effectLst/>
                          <a:latin typeface="+mn-lt"/>
                        </a:rPr>
                        <a:t>HARDSHIP</a:t>
                      </a:r>
                    </a:p>
                    <a:p>
                      <a:pPr marL="0" marR="0" algn="ctr">
                        <a:spcBef>
                          <a:spcPts val="600"/>
                        </a:spcBef>
                        <a:spcAft>
                          <a:spcPts val="0"/>
                        </a:spcAft>
                      </a:pPr>
                      <a:r>
                        <a:rPr lang="en-US" sz="2000" dirty="0" smtClean="0">
                          <a:effectLst/>
                          <a:latin typeface="+mn-lt"/>
                          <a:ea typeface="MS Mincho"/>
                        </a:rPr>
                        <a:t>Logistic</a:t>
                      </a:r>
                      <a:r>
                        <a:rPr lang="en-US" sz="2000" baseline="0" dirty="0" smtClean="0">
                          <a:effectLst/>
                          <a:latin typeface="+mn-lt"/>
                          <a:ea typeface="MS Mincho"/>
                        </a:rPr>
                        <a:t> Regression</a:t>
                      </a:r>
                      <a:endParaRPr lang="en-US" sz="2000" dirty="0">
                        <a:effectLst/>
                        <a:latin typeface="+mn-lt"/>
                        <a:ea typeface="MS Mincho"/>
                      </a:endParaRPr>
                    </a:p>
                  </a:txBody>
                  <a:tcPr marL="68580" marR="68580" marT="0" marB="0" anchor="ctr"/>
                </a:tc>
                <a:tc hMerge="1">
                  <a:txBody>
                    <a:bodyPr/>
                    <a:lstStyle/>
                    <a:p>
                      <a:endParaRPr lang="en-US"/>
                    </a:p>
                  </a:txBody>
                  <a:tcPr/>
                </a:tc>
              </a:tr>
              <a:tr h="0">
                <a:tc>
                  <a:txBody>
                    <a:bodyPr/>
                    <a:lstStyle/>
                    <a:p>
                      <a:pPr marL="0" marR="0" algn="ctr">
                        <a:spcBef>
                          <a:spcPts val="600"/>
                        </a:spcBef>
                        <a:spcAft>
                          <a:spcPts val="0"/>
                        </a:spcAft>
                      </a:pPr>
                      <a:r>
                        <a:rPr lang="en-US" sz="2000">
                          <a:effectLst/>
                          <a:latin typeface="+mn-lt"/>
                        </a:rPr>
                        <a:t> </a:t>
                      </a:r>
                      <a:endParaRPr lang="en-US" sz="2000">
                        <a:effectLst/>
                        <a:latin typeface="+mn-lt"/>
                        <a:ea typeface="MS Mincho"/>
                      </a:endParaRPr>
                    </a:p>
                  </a:txBody>
                  <a:tcPr marL="68580" marR="68580" marT="0" marB="0" anchor="ctr"/>
                </a:tc>
                <a:tc>
                  <a:txBody>
                    <a:bodyPr/>
                    <a:lstStyle/>
                    <a:p>
                      <a:pPr marL="0" marR="0" algn="ctr">
                        <a:spcBef>
                          <a:spcPts val="600"/>
                        </a:spcBef>
                        <a:spcAft>
                          <a:spcPts val="0"/>
                        </a:spcAft>
                      </a:pPr>
                      <a:r>
                        <a:rPr lang="en-US" sz="2000" dirty="0">
                          <a:effectLst/>
                          <a:latin typeface="+mn-lt"/>
                        </a:rPr>
                        <a:t>Model 1</a:t>
                      </a:r>
                      <a:endParaRPr lang="en-US" sz="2000" dirty="0">
                        <a:effectLst/>
                        <a:latin typeface="+mn-lt"/>
                        <a:ea typeface="MS Mincho"/>
                      </a:endParaRPr>
                    </a:p>
                  </a:txBody>
                  <a:tcPr marL="68580" marR="68580" marT="0" marB="0"/>
                </a:tc>
                <a:tc>
                  <a:txBody>
                    <a:bodyPr/>
                    <a:lstStyle/>
                    <a:p>
                      <a:pPr marL="0" marR="0" algn="ctr">
                        <a:spcBef>
                          <a:spcPts val="600"/>
                        </a:spcBef>
                        <a:spcAft>
                          <a:spcPts val="0"/>
                        </a:spcAft>
                      </a:pPr>
                      <a:r>
                        <a:rPr lang="en-US" sz="2000" dirty="0">
                          <a:effectLst/>
                          <a:latin typeface="+mn-lt"/>
                        </a:rPr>
                        <a:t>Model 2</a:t>
                      </a:r>
                      <a:endParaRPr lang="en-US" sz="2000" dirty="0">
                        <a:effectLst/>
                        <a:latin typeface="+mn-lt"/>
                        <a:ea typeface="MS Mincho"/>
                      </a:endParaRPr>
                    </a:p>
                  </a:txBody>
                  <a:tcPr marL="68580" marR="68580" marT="0" marB="0"/>
                </a:tc>
                <a:tc>
                  <a:txBody>
                    <a:bodyPr/>
                    <a:lstStyle/>
                    <a:p>
                      <a:pPr marL="0" marR="0" algn="ctr">
                        <a:spcBef>
                          <a:spcPts val="600"/>
                        </a:spcBef>
                        <a:spcAft>
                          <a:spcPts val="0"/>
                        </a:spcAft>
                      </a:pPr>
                      <a:r>
                        <a:rPr lang="en-US" sz="2000" dirty="0">
                          <a:effectLst/>
                          <a:latin typeface="+mn-lt"/>
                        </a:rPr>
                        <a:t>Model 1</a:t>
                      </a:r>
                      <a:endParaRPr lang="en-US" sz="2000" dirty="0">
                        <a:effectLst/>
                        <a:latin typeface="+mn-lt"/>
                        <a:ea typeface="MS Mincho"/>
                      </a:endParaRPr>
                    </a:p>
                  </a:txBody>
                  <a:tcPr marL="68580" marR="68580" marT="0" marB="0"/>
                </a:tc>
                <a:tc>
                  <a:txBody>
                    <a:bodyPr/>
                    <a:lstStyle/>
                    <a:p>
                      <a:pPr marL="0" marR="0" algn="ctr">
                        <a:spcBef>
                          <a:spcPts val="600"/>
                        </a:spcBef>
                        <a:spcAft>
                          <a:spcPts val="0"/>
                        </a:spcAft>
                      </a:pPr>
                      <a:r>
                        <a:rPr lang="en-US" sz="2000" dirty="0">
                          <a:effectLst/>
                          <a:latin typeface="+mn-lt"/>
                        </a:rPr>
                        <a:t>Model 2</a:t>
                      </a:r>
                      <a:endParaRPr lang="en-US" sz="2000" dirty="0">
                        <a:effectLst/>
                        <a:latin typeface="+mn-lt"/>
                        <a:ea typeface="MS Mincho"/>
                      </a:endParaRPr>
                    </a:p>
                  </a:txBody>
                  <a:tcPr marL="68580" marR="68580" marT="0" marB="0"/>
                </a:tc>
                <a:tc>
                  <a:txBody>
                    <a:bodyPr/>
                    <a:lstStyle/>
                    <a:p>
                      <a:pPr marL="0" marR="0" algn="ctr">
                        <a:spcBef>
                          <a:spcPts val="600"/>
                        </a:spcBef>
                        <a:spcAft>
                          <a:spcPts val="0"/>
                        </a:spcAft>
                      </a:pPr>
                      <a:r>
                        <a:rPr lang="en-US" sz="2000">
                          <a:effectLst/>
                          <a:latin typeface="+mn-lt"/>
                        </a:rPr>
                        <a:t>Model 1</a:t>
                      </a:r>
                      <a:endParaRPr lang="en-US" sz="2000">
                        <a:effectLst/>
                        <a:latin typeface="+mn-lt"/>
                        <a:ea typeface="MS Mincho"/>
                      </a:endParaRPr>
                    </a:p>
                  </a:txBody>
                  <a:tcPr marL="68580" marR="68580" marT="0" marB="0"/>
                </a:tc>
                <a:tc>
                  <a:txBody>
                    <a:bodyPr/>
                    <a:lstStyle/>
                    <a:p>
                      <a:pPr marL="0" marR="0" algn="ctr">
                        <a:spcBef>
                          <a:spcPts val="600"/>
                        </a:spcBef>
                        <a:spcAft>
                          <a:spcPts val="0"/>
                        </a:spcAft>
                      </a:pPr>
                      <a:r>
                        <a:rPr lang="en-US" sz="2000">
                          <a:effectLst/>
                          <a:latin typeface="+mn-lt"/>
                        </a:rPr>
                        <a:t>Model 2</a:t>
                      </a:r>
                      <a:endParaRPr lang="en-US" sz="2000">
                        <a:effectLst/>
                        <a:latin typeface="+mn-lt"/>
                        <a:ea typeface="MS Mincho"/>
                      </a:endParaRPr>
                    </a:p>
                  </a:txBody>
                  <a:tcPr marL="68580" marR="68580" marT="0" marB="0"/>
                </a:tc>
              </a:tr>
              <a:tr h="0">
                <a:tc>
                  <a:txBody>
                    <a:bodyPr/>
                    <a:lstStyle/>
                    <a:p>
                      <a:pPr marL="0" marR="0">
                        <a:spcBef>
                          <a:spcPts val="600"/>
                        </a:spcBef>
                        <a:spcAft>
                          <a:spcPts val="0"/>
                        </a:spcAft>
                      </a:pPr>
                      <a:r>
                        <a:rPr lang="en-US" sz="2000" dirty="0">
                          <a:effectLst/>
                          <a:latin typeface="+mn-lt"/>
                        </a:rPr>
                        <a:t>Two parents only</a:t>
                      </a:r>
                      <a:r>
                        <a:rPr lang="en-US" sz="2000" baseline="30000" dirty="0">
                          <a:effectLst/>
                          <a:latin typeface="+mn-lt"/>
                        </a:rPr>
                        <a:t>  </a:t>
                      </a:r>
                      <a:r>
                        <a:rPr lang="en-US" sz="2000" dirty="0" smtClean="0">
                          <a:effectLst/>
                          <a:latin typeface="+mn-lt"/>
                        </a:rPr>
                        <a:t>(652, ref</a:t>
                      </a:r>
                      <a:r>
                        <a:rPr lang="en-US" sz="2000" dirty="0">
                          <a:effectLst/>
                          <a:latin typeface="+mn-lt"/>
                        </a:rPr>
                        <a:t>)</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 </a:t>
                      </a:r>
                      <a:r>
                        <a:rPr lang="en-US" sz="2000" dirty="0" smtClean="0">
                          <a:effectLst/>
                          <a:latin typeface="+mn-lt"/>
                        </a:rPr>
                        <a:t>~</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 </a:t>
                      </a:r>
                      <a:r>
                        <a:rPr lang="en-US" sz="2000" dirty="0" smtClean="0">
                          <a:effectLst/>
                          <a:latin typeface="+mn-lt"/>
                        </a:rPr>
                        <a:t>~</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 </a:t>
                      </a:r>
                      <a:r>
                        <a:rPr lang="en-US" sz="2000" dirty="0" smtClean="0">
                          <a:effectLst/>
                          <a:latin typeface="+mn-lt"/>
                        </a:rPr>
                        <a:t>~</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 </a:t>
                      </a:r>
                      <a:r>
                        <a:rPr lang="en-US" sz="2000" dirty="0" smtClean="0">
                          <a:effectLst/>
                          <a:latin typeface="+mn-lt"/>
                        </a:rPr>
                        <a:t>~</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 </a:t>
                      </a:r>
                      <a:r>
                        <a:rPr lang="en-US" sz="2000" dirty="0" smtClean="0">
                          <a:effectLst/>
                          <a:latin typeface="+mn-lt"/>
                        </a:rPr>
                        <a:t>~</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 </a:t>
                      </a:r>
                      <a:r>
                        <a:rPr lang="en-US" sz="2000" dirty="0" smtClean="0">
                          <a:effectLst/>
                          <a:latin typeface="+mn-lt"/>
                        </a:rPr>
                        <a:t>~</a:t>
                      </a:r>
                      <a:endParaRPr lang="en-US" sz="2000" dirty="0">
                        <a:effectLst/>
                        <a:latin typeface="+mn-lt"/>
                        <a:ea typeface="MS Mincho"/>
                      </a:endParaRPr>
                    </a:p>
                  </a:txBody>
                  <a:tcPr marL="68580" marR="68580" marT="0" marB="0"/>
                </a:tc>
              </a:tr>
              <a:tr h="0">
                <a:tc>
                  <a:txBody>
                    <a:bodyPr/>
                    <a:lstStyle/>
                    <a:p>
                      <a:pPr marL="0" marR="0">
                        <a:spcBef>
                          <a:spcPts val="600"/>
                        </a:spcBef>
                        <a:spcAft>
                          <a:spcPts val="0"/>
                        </a:spcAft>
                      </a:pPr>
                      <a:r>
                        <a:rPr lang="en-US" sz="2000" dirty="0">
                          <a:effectLst/>
                          <a:latin typeface="+mn-lt"/>
                        </a:rPr>
                        <a:t>Single parent only (535)</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-0.50***</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0.16</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1.80***</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0.99***</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0.62***</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0.35***</a:t>
                      </a:r>
                      <a:endParaRPr lang="en-US" sz="2000" dirty="0">
                        <a:effectLst/>
                        <a:latin typeface="+mn-lt"/>
                        <a:ea typeface="MS Mincho"/>
                      </a:endParaRPr>
                    </a:p>
                  </a:txBody>
                  <a:tcPr marL="68580" marR="68580" marT="0" marB="0"/>
                </a:tc>
              </a:tr>
              <a:tr h="0">
                <a:tc>
                  <a:txBody>
                    <a:bodyPr/>
                    <a:lstStyle/>
                    <a:p>
                      <a:pPr marL="0" marR="0">
                        <a:spcBef>
                          <a:spcPts val="600"/>
                        </a:spcBef>
                        <a:spcAft>
                          <a:spcPts val="0"/>
                        </a:spcAft>
                      </a:pPr>
                      <a:r>
                        <a:rPr lang="en-US" sz="2000" dirty="0" smtClean="0">
                          <a:effectLst/>
                          <a:latin typeface="+mn-lt"/>
                        </a:rPr>
                        <a:t>Parent/grandparent </a:t>
                      </a:r>
                      <a:r>
                        <a:rPr lang="en-US" sz="2000" dirty="0">
                          <a:effectLst/>
                          <a:latin typeface="+mn-lt"/>
                        </a:rPr>
                        <a:t>only  (166)</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-0.43***</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-0.13</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1.28***</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1.50***</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0.41***</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0.02</a:t>
                      </a:r>
                      <a:endParaRPr lang="en-US" sz="2000" dirty="0">
                        <a:effectLst/>
                        <a:latin typeface="+mn-lt"/>
                        <a:ea typeface="MS Mincho"/>
                      </a:endParaRPr>
                    </a:p>
                  </a:txBody>
                  <a:tcPr marL="68580" marR="68580" marT="0" marB="0"/>
                </a:tc>
              </a:tr>
              <a:tr h="0">
                <a:tc>
                  <a:txBody>
                    <a:bodyPr/>
                    <a:lstStyle/>
                    <a:p>
                      <a:pPr marL="0" marR="0">
                        <a:spcBef>
                          <a:spcPts val="600"/>
                        </a:spcBef>
                        <a:spcAft>
                          <a:spcPts val="0"/>
                        </a:spcAft>
                      </a:pPr>
                      <a:r>
                        <a:rPr lang="en-US" sz="2000" dirty="0">
                          <a:effectLst/>
                          <a:latin typeface="+mn-lt"/>
                        </a:rPr>
                        <a:t>Parent/any </a:t>
                      </a:r>
                      <a:r>
                        <a:rPr lang="en-US" sz="2000" dirty="0" smtClean="0">
                          <a:effectLst/>
                          <a:latin typeface="+mn-lt"/>
                        </a:rPr>
                        <a:t>combination </a:t>
                      </a:r>
                      <a:r>
                        <a:rPr lang="en-US" sz="2000" dirty="0">
                          <a:effectLst/>
                          <a:latin typeface="+mn-lt"/>
                        </a:rPr>
                        <a:t>(447)</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-0.36***</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-0.13*</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0.70***</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0.46***</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0.33***</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0.26***</a:t>
                      </a:r>
                      <a:endParaRPr lang="en-US" sz="2000" dirty="0">
                        <a:effectLst/>
                        <a:latin typeface="+mn-lt"/>
                        <a:ea typeface="MS Mincho"/>
                      </a:endParaRPr>
                    </a:p>
                  </a:txBody>
                  <a:tcPr marL="68580" marR="68580" marT="0" marB="0"/>
                </a:tc>
              </a:tr>
              <a:tr h="0">
                <a:tc>
                  <a:txBody>
                    <a:bodyPr/>
                    <a:lstStyle/>
                    <a:p>
                      <a:pPr marL="0" marR="0">
                        <a:spcBef>
                          <a:spcPts val="600"/>
                        </a:spcBef>
                        <a:spcAft>
                          <a:spcPts val="0"/>
                        </a:spcAft>
                      </a:pPr>
                      <a:r>
                        <a:rPr lang="en-US" sz="2000">
                          <a:effectLst/>
                          <a:latin typeface="+mn-lt"/>
                        </a:rPr>
                        <a:t>Non-parent households (164)</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-0.27**</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0.03</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a:effectLst/>
                          <a:latin typeface="+mn-lt"/>
                        </a:rPr>
                        <a:t>1.01***</a:t>
                      </a:r>
                      <a:endParaRPr lang="en-US" sz="200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1.14***</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0.18***</a:t>
                      </a:r>
                      <a:endParaRPr lang="en-US" sz="2000" dirty="0">
                        <a:effectLst/>
                        <a:latin typeface="+mn-lt"/>
                        <a:ea typeface="MS Mincho"/>
                      </a:endParaRPr>
                    </a:p>
                  </a:txBody>
                  <a:tcPr marL="68580" marR="68580" marT="0" marB="0"/>
                </a:tc>
                <a:tc>
                  <a:txBody>
                    <a:bodyPr/>
                    <a:lstStyle/>
                    <a:p>
                      <a:pPr marL="160020" marR="0">
                        <a:spcBef>
                          <a:spcPts val="600"/>
                        </a:spcBef>
                        <a:spcAft>
                          <a:spcPts val="0"/>
                        </a:spcAft>
                      </a:pPr>
                      <a:r>
                        <a:rPr lang="en-US" sz="2000" dirty="0">
                          <a:effectLst/>
                          <a:latin typeface="+mn-lt"/>
                        </a:rPr>
                        <a:t>0.13**</a:t>
                      </a:r>
                      <a:endParaRPr lang="en-US" sz="2000" dirty="0">
                        <a:effectLst/>
                        <a:latin typeface="+mn-lt"/>
                        <a:ea typeface="MS Mincho"/>
                      </a:endParaRPr>
                    </a:p>
                  </a:txBody>
                  <a:tcPr marL="68580" marR="68580" marT="0" marB="0"/>
                </a:tc>
              </a:tr>
              <a:tr h="0">
                <a:tc>
                  <a:txBody>
                    <a:bodyPr/>
                    <a:lstStyle/>
                    <a:p>
                      <a:pPr marL="0" marR="0">
                        <a:spcBef>
                          <a:spcPts val="600"/>
                        </a:spcBef>
                        <a:spcAft>
                          <a:spcPts val="0"/>
                        </a:spcAft>
                      </a:pPr>
                      <a:r>
                        <a:rPr lang="en-US" sz="2000" b="0" dirty="0" smtClean="0">
                          <a:solidFill>
                            <a:schemeClr val="tx1"/>
                          </a:solidFill>
                          <a:effectLst/>
                          <a:latin typeface="+mn-lt"/>
                          <a:ea typeface="MS Mincho"/>
                        </a:rPr>
                        <a:t>*Model 2 includes control variables.</a:t>
                      </a:r>
                      <a:endParaRPr lang="en-US" sz="2000" b="0" dirty="0">
                        <a:solidFill>
                          <a:schemeClr val="tx1"/>
                        </a:solidFill>
                        <a:effectLst/>
                        <a:latin typeface="+mn-lt"/>
                        <a:ea typeface="MS Mincho"/>
                      </a:endParaRPr>
                    </a:p>
                  </a:txBody>
                  <a:tcPr marL="68580" marR="68580" marT="0" marB="0">
                    <a:noFill/>
                  </a:tcPr>
                </a:tc>
                <a:tc>
                  <a:txBody>
                    <a:bodyPr/>
                    <a:lstStyle/>
                    <a:p>
                      <a:pPr marL="160020" marR="0">
                        <a:spcBef>
                          <a:spcPts val="600"/>
                        </a:spcBef>
                        <a:spcAft>
                          <a:spcPts val="0"/>
                        </a:spcAft>
                      </a:pPr>
                      <a:endParaRPr lang="en-US" sz="2000">
                        <a:effectLst/>
                        <a:latin typeface="+mn-lt"/>
                        <a:ea typeface="MS Mincho"/>
                      </a:endParaRPr>
                    </a:p>
                  </a:txBody>
                  <a:tcPr marL="68580" marR="68580" marT="0" marB="0">
                    <a:noFill/>
                  </a:tcPr>
                </a:tc>
                <a:tc>
                  <a:txBody>
                    <a:bodyPr/>
                    <a:lstStyle/>
                    <a:p>
                      <a:pPr marL="160020" marR="0">
                        <a:spcBef>
                          <a:spcPts val="600"/>
                        </a:spcBef>
                        <a:spcAft>
                          <a:spcPts val="0"/>
                        </a:spcAft>
                      </a:pPr>
                      <a:endParaRPr lang="en-US" sz="2000">
                        <a:effectLst/>
                        <a:latin typeface="+mn-lt"/>
                        <a:ea typeface="MS Mincho"/>
                      </a:endParaRPr>
                    </a:p>
                  </a:txBody>
                  <a:tcPr marL="68580" marR="68580" marT="0" marB="0">
                    <a:noFill/>
                  </a:tcPr>
                </a:tc>
                <a:tc>
                  <a:txBody>
                    <a:bodyPr/>
                    <a:lstStyle/>
                    <a:p>
                      <a:pPr marL="160020" marR="0">
                        <a:spcBef>
                          <a:spcPts val="600"/>
                        </a:spcBef>
                        <a:spcAft>
                          <a:spcPts val="0"/>
                        </a:spcAft>
                      </a:pPr>
                      <a:endParaRPr lang="en-US" sz="2000" dirty="0">
                        <a:effectLst/>
                        <a:latin typeface="+mn-lt"/>
                        <a:ea typeface="MS Mincho"/>
                      </a:endParaRPr>
                    </a:p>
                  </a:txBody>
                  <a:tcPr marL="68580" marR="68580" marT="0" marB="0">
                    <a:noFill/>
                  </a:tcPr>
                </a:tc>
                <a:tc>
                  <a:txBody>
                    <a:bodyPr/>
                    <a:lstStyle/>
                    <a:p>
                      <a:pPr marL="160020" marR="0">
                        <a:spcBef>
                          <a:spcPts val="600"/>
                        </a:spcBef>
                        <a:spcAft>
                          <a:spcPts val="0"/>
                        </a:spcAft>
                      </a:pPr>
                      <a:endParaRPr lang="en-US" sz="2000" dirty="0">
                        <a:effectLst/>
                        <a:latin typeface="+mn-lt"/>
                        <a:ea typeface="MS Mincho"/>
                      </a:endParaRPr>
                    </a:p>
                  </a:txBody>
                  <a:tcPr marL="68580" marR="68580" marT="0" marB="0">
                    <a:noFill/>
                  </a:tcPr>
                </a:tc>
                <a:tc>
                  <a:txBody>
                    <a:bodyPr/>
                    <a:lstStyle/>
                    <a:p>
                      <a:pPr marL="160020" marR="0">
                        <a:spcBef>
                          <a:spcPts val="600"/>
                        </a:spcBef>
                        <a:spcAft>
                          <a:spcPts val="0"/>
                        </a:spcAft>
                      </a:pPr>
                      <a:endParaRPr lang="en-US" sz="2000" dirty="0">
                        <a:effectLst/>
                        <a:latin typeface="+mn-lt"/>
                        <a:ea typeface="MS Mincho"/>
                      </a:endParaRPr>
                    </a:p>
                  </a:txBody>
                  <a:tcPr marL="68580" marR="68580" marT="0" marB="0">
                    <a:noFill/>
                  </a:tcPr>
                </a:tc>
                <a:tc>
                  <a:txBody>
                    <a:bodyPr/>
                    <a:lstStyle/>
                    <a:p>
                      <a:pPr marL="160020" marR="0">
                        <a:spcBef>
                          <a:spcPts val="600"/>
                        </a:spcBef>
                        <a:spcAft>
                          <a:spcPts val="0"/>
                        </a:spcAft>
                      </a:pPr>
                      <a:endParaRPr lang="en-US" sz="2000" dirty="0">
                        <a:effectLst/>
                        <a:latin typeface="+mn-lt"/>
                        <a:ea typeface="MS Mincho"/>
                      </a:endParaRPr>
                    </a:p>
                  </a:txBody>
                  <a:tcPr marL="68580" marR="68580" marT="0" marB="0">
                    <a:noFill/>
                  </a:tcPr>
                </a:tc>
              </a:tr>
            </a:tbl>
          </a:graphicData>
        </a:graphic>
      </p:graphicFrame>
      <p:sp>
        <p:nvSpPr>
          <p:cNvPr id="30" name="TextBox 29"/>
          <p:cNvSpPr txBox="1"/>
          <p:nvPr/>
        </p:nvSpPr>
        <p:spPr bwMode="auto">
          <a:xfrm>
            <a:off x="17840275" y="9515812"/>
            <a:ext cx="9363125" cy="2336537"/>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just">
              <a:lnSpc>
                <a:spcPts val="2500"/>
              </a:lnSpc>
            </a:pPr>
            <a:r>
              <a:rPr lang="en-US" sz="1800" dirty="0" smtClean="0"/>
              <a:t>These pie charts illustrate the types of households with children in the U.S (Chart </a:t>
            </a:r>
            <a:r>
              <a:rPr lang="en-US" sz="1800" dirty="0" smtClean="0"/>
              <a:t>1) </a:t>
            </a:r>
            <a:r>
              <a:rPr lang="en-US" sz="1800" dirty="0" smtClean="0"/>
              <a:t>and the low income households in the </a:t>
            </a:r>
            <a:r>
              <a:rPr lang="en-US" sz="1800" i="1" dirty="0" smtClean="0"/>
              <a:t>Making Connections </a:t>
            </a:r>
            <a:r>
              <a:rPr lang="en-US" sz="1800" dirty="0" smtClean="0"/>
              <a:t>dataset (Charts </a:t>
            </a:r>
            <a:r>
              <a:rPr lang="en-US" sz="1800" dirty="0" smtClean="0"/>
              <a:t>2) </a:t>
            </a:r>
            <a:r>
              <a:rPr lang="en-US" sz="1800" dirty="0" smtClean="0"/>
              <a:t>when only the parents are considered.  Chart </a:t>
            </a:r>
            <a:r>
              <a:rPr lang="en-US" sz="1800" dirty="0" smtClean="0"/>
              <a:t>3 </a:t>
            </a:r>
            <a:r>
              <a:rPr lang="en-US" sz="1800" dirty="0" smtClean="0"/>
              <a:t>shows the variety of adults living in homes with children. </a:t>
            </a:r>
          </a:p>
          <a:p>
            <a:pPr algn="just">
              <a:lnSpc>
                <a:spcPts val="2500"/>
              </a:lnSpc>
            </a:pPr>
            <a:endParaRPr lang="en-US" sz="1800" dirty="0"/>
          </a:p>
          <a:p>
            <a:pPr algn="just">
              <a:lnSpc>
                <a:spcPts val="2500"/>
              </a:lnSpc>
            </a:pPr>
            <a:r>
              <a:rPr lang="en-US" sz="1800" dirty="0" smtClean="0"/>
              <a:t>When we consider the presence of other adults and classify the home in terms of the focal child, we find that one third of households with children do not fit into the two parent only or single parent only picture.</a:t>
            </a:r>
          </a:p>
        </p:txBody>
      </p:sp>
      <p:sp>
        <p:nvSpPr>
          <p:cNvPr id="170" name="TextBox 169"/>
          <p:cNvSpPr txBox="1"/>
          <p:nvPr/>
        </p:nvSpPr>
        <p:spPr bwMode="auto">
          <a:xfrm>
            <a:off x="23793450" y="13877762"/>
            <a:ext cx="3429000" cy="2950167"/>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just">
              <a:lnSpc>
                <a:spcPts val="2500"/>
              </a:lnSpc>
            </a:pPr>
            <a:r>
              <a:rPr lang="en-US" sz="1800" dirty="0" smtClean="0"/>
              <a:t>When we consider these other households types, we find that there is great variety in economic measures. </a:t>
            </a:r>
            <a:r>
              <a:rPr lang="en-US" sz="1800" b="1" dirty="0" smtClean="0">
                <a:solidFill>
                  <a:srgbClr val="5C7F92"/>
                </a:solidFill>
              </a:rPr>
              <a:t>INCOME PER CAPITA: </a:t>
            </a:r>
            <a:r>
              <a:rPr lang="en-US" sz="1800" dirty="0" smtClean="0"/>
              <a:t>Chart </a:t>
            </a:r>
            <a:r>
              <a:rPr lang="en-US" sz="1800" dirty="0" smtClean="0"/>
              <a:t>4 </a:t>
            </a:r>
            <a:r>
              <a:rPr lang="en-US" sz="1800" dirty="0" smtClean="0"/>
              <a:t>shows </a:t>
            </a:r>
            <a:r>
              <a:rPr lang="en-US" sz="1800" dirty="0" smtClean="0"/>
              <a:t>the median income </a:t>
            </a:r>
            <a:r>
              <a:rPr lang="en-US" sz="1800" dirty="0" smtClean="0"/>
              <a:t>per </a:t>
            </a:r>
            <a:r>
              <a:rPr lang="en-US" sz="1800" dirty="0" smtClean="0"/>
              <a:t>capita.  </a:t>
            </a:r>
            <a:r>
              <a:rPr lang="en-US" sz="1800" dirty="0" smtClean="0"/>
              <a:t>The data are very skewed due to outliers </a:t>
            </a:r>
            <a:r>
              <a:rPr lang="en-US" sz="1800" dirty="0" smtClean="0"/>
              <a:t>so we </a:t>
            </a:r>
            <a:r>
              <a:rPr lang="en-US" sz="1800" dirty="0" smtClean="0"/>
              <a:t>use the log for data analysis.  </a:t>
            </a:r>
            <a:endParaRPr lang="en-US" sz="1800" b="1" dirty="0" smtClean="0">
              <a:solidFill>
                <a:srgbClr val="5C7F92"/>
              </a:solidFill>
            </a:endParaRPr>
          </a:p>
        </p:txBody>
      </p:sp>
      <p:sp>
        <p:nvSpPr>
          <p:cNvPr id="31" name="TextBox 30"/>
          <p:cNvSpPr txBox="1"/>
          <p:nvPr/>
        </p:nvSpPr>
        <p:spPr bwMode="auto">
          <a:xfrm>
            <a:off x="21590666" y="16827929"/>
            <a:ext cx="5631783" cy="6824945"/>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just">
              <a:lnSpc>
                <a:spcPts val="2500"/>
              </a:lnSpc>
            </a:pPr>
            <a:r>
              <a:rPr lang="en-US" sz="1800" dirty="0" smtClean="0"/>
              <a:t>T</a:t>
            </a:r>
            <a:r>
              <a:rPr lang="en-US" sz="1800" dirty="0" smtClean="0"/>
              <a:t>he </a:t>
            </a:r>
            <a:r>
              <a:rPr lang="en-US" sz="1800" dirty="0" smtClean="0"/>
              <a:t>findings show great disparity between the different households, with two parent only homes doing the best and single parent only homes doing less well.  Parent/grandparent </a:t>
            </a:r>
            <a:r>
              <a:rPr lang="en-US" sz="1800" dirty="0"/>
              <a:t>homes, however, seem to be doing the same as single parent only.  </a:t>
            </a:r>
            <a:r>
              <a:rPr lang="en-US" sz="1800" b="1" dirty="0">
                <a:solidFill>
                  <a:srgbClr val="5C7F92"/>
                </a:solidFill>
              </a:rPr>
              <a:t>PUBLIC ASSISTANCE: </a:t>
            </a:r>
            <a:r>
              <a:rPr lang="en-US" sz="1800" dirty="0"/>
              <a:t>Single parents have the greatest proportion using public assistance, while two parents only have the lowest.  Among the other households, </a:t>
            </a:r>
            <a:r>
              <a:rPr lang="en-US" sz="1800" dirty="0" smtClean="0"/>
              <a:t>about half </a:t>
            </a:r>
            <a:r>
              <a:rPr lang="en-US" sz="1800" dirty="0"/>
              <a:t>use at least one kind of </a:t>
            </a:r>
            <a:r>
              <a:rPr lang="en-US" sz="1800" dirty="0" smtClean="0"/>
              <a:t>assistance</a:t>
            </a:r>
            <a:r>
              <a:rPr lang="en-US" sz="1800" dirty="0"/>
              <a:t> </a:t>
            </a:r>
            <a:r>
              <a:rPr lang="en-US" sz="1800" dirty="0" smtClean="0"/>
              <a:t>(Chart </a:t>
            </a:r>
            <a:r>
              <a:rPr lang="en-US" sz="1800" dirty="0" smtClean="0"/>
              <a:t>5).  </a:t>
            </a:r>
            <a:r>
              <a:rPr lang="en-US" sz="1800" b="1" dirty="0" smtClean="0">
                <a:solidFill>
                  <a:srgbClr val="5C7F92"/>
                </a:solidFill>
              </a:rPr>
              <a:t>ECONOMIC HARDSHIP:  </a:t>
            </a:r>
            <a:r>
              <a:rPr lang="en-US" sz="1800" dirty="0" smtClean="0"/>
              <a:t>Chart </a:t>
            </a:r>
            <a:r>
              <a:rPr lang="en-US" sz="1800" dirty="0" smtClean="0"/>
              <a:t>6 </a:t>
            </a:r>
            <a:r>
              <a:rPr lang="en-US" sz="1800" dirty="0" smtClean="0"/>
              <a:t>shows results for economic hardship.  Again, single parent only homes are the worst off, with the highest percent </a:t>
            </a:r>
            <a:r>
              <a:rPr lang="en-US" sz="1800" dirty="0" smtClean="0"/>
              <a:t>experiencing economic </a:t>
            </a:r>
            <a:r>
              <a:rPr lang="en-US" sz="1800" dirty="0" smtClean="0"/>
              <a:t>hardship.  Two parent only homes have the lowest percent.  </a:t>
            </a:r>
            <a:r>
              <a:rPr lang="en-US" sz="1800" b="1" dirty="0" smtClean="0">
                <a:solidFill>
                  <a:srgbClr val="5C7F92"/>
                </a:solidFill>
              </a:rPr>
              <a:t>MULTIVARIATE ANALYSIS:  </a:t>
            </a:r>
            <a:r>
              <a:rPr lang="en-US" sz="1800" dirty="0" smtClean="0"/>
              <a:t>We </a:t>
            </a:r>
            <a:r>
              <a:rPr lang="en-US" sz="1800" dirty="0" smtClean="0"/>
              <a:t>performed OLS </a:t>
            </a:r>
            <a:r>
              <a:rPr lang="en-US" sz="1800" dirty="0"/>
              <a:t>and logistic regression on the economic measures to see if the differences by households type </a:t>
            </a:r>
            <a:r>
              <a:rPr lang="en-US" sz="1800" dirty="0" smtClean="0"/>
              <a:t>changed </a:t>
            </a:r>
            <a:r>
              <a:rPr lang="en-US" sz="1800" dirty="0"/>
              <a:t>after controlling for a group of factors (average age of adults, all female </a:t>
            </a:r>
            <a:r>
              <a:rPr lang="en-US" sz="1800" dirty="0" smtClean="0"/>
              <a:t>household, </a:t>
            </a:r>
            <a:r>
              <a:rPr lang="en-US" sz="1800" dirty="0"/>
              <a:t>race (respondent race is proxy), Hispanic</a:t>
            </a:r>
            <a:r>
              <a:rPr lang="en-US" sz="1800" dirty="0" smtClean="0"/>
              <a:t>, and </a:t>
            </a:r>
            <a:r>
              <a:rPr lang="en-US" sz="1800" dirty="0"/>
              <a:t>at least one employed adults.</a:t>
            </a:r>
          </a:p>
          <a:p>
            <a:pPr>
              <a:lnSpc>
                <a:spcPts val="2500"/>
              </a:lnSpc>
            </a:pPr>
            <a:endParaRPr lang="en-US" sz="1800" b="1" dirty="0" smtClean="0"/>
          </a:p>
        </p:txBody>
      </p:sp>
      <p:sp>
        <p:nvSpPr>
          <p:cNvPr id="174" name="TextBox 173"/>
          <p:cNvSpPr txBox="1"/>
          <p:nvPr/>
        </p:nvSpPr>
        <p:spPr bwMode="auto">
          <a:xfrm>
            <a:off x="12496800" y="23242359"/>
            <a:ext cx="14725650" cy="1374735"/>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just">
              <a:lnSpc>
                <a:spcPts val="2500"/>
              </a:lnSpc>
            </a:pPr>
            <a:r>
              <a:rPr lang="en-US" sz="1800" dirty="0" smtClean="0"/>
              <a:t>For the dependent variables, we also controlled for (depending on the variable</a:t>
            </a:r>
            <a:r>
              <a:rPr lang="en-US" sz="1800" dirty="0" smtClean="0"/>
              <a:t>), income </a:t>
            </a:r>
            <a:r>
              <a:rPr lang="en-US" sz="1800" dirty="0" smtClean="0"/>
              <a:t>per capita (log) and public assistance.  </a:t>
            </a:r>
            <a:r>
              <a:rPr lang="en-US" sz="1800" dirty="0" smtClean="0"/>
              <a:t>See Table 1.  We </a:t>
            </a:r>
            <a:r>
              <a:rPr lang="en-US" sz="1800" dirty="0" smtClean="0"/>
              <a:t>found that, after controlling for all these factors, the other types of households were still worse off than the two parent only households with lower income per capita and greater public assistance.  With economic hardship, all types except parent and any combination </a:t>
            </a:r>
            <a:r>
              <a:rPr lang="en-US" sz="1800" dirty="0" smtClean="0"/>
              <a:t>were doing </a:t>
            </a:r>
            <a:r>
              <a:rPr lang="en-US" sz="1800" dirty="0" smtClean="0"/>
              <a:t>worse than two parent only homes.</a:t>
            </a:r>
          </a:p>
        </p:txBody>
      </p:sp>
      <p:graphicFrame>
        <p:nvGraphicFramePr>
          <p:cNvPr id="38" name="Table 37"/>
          <p:cNvGraphicFramePr>
            <a:graphicFrameLocks noGrp="1"/>
          </p:cNvGraphicFramePr>
          <p:nvPr>
            <p:extLst>
              <p:ext uri="{D42A27DB-BD31-4B8C-83A1-F6EECF244321}">
                <p14:modId xmlns:p14="http://schemas.microsoft.com/office/powerpoint/2010/main" val="2859551368"/>
              </p:ext>
            </p:extLst>
          </p:nvPr>
        </p:nvGraphicFramePr>
        <p:xfrm>
          <a:off x="28441649" y="16777558"/>
          <a:ext cx="14554201" cy="3333750"/>
        </p:xfrm>
        <a:graphic>
          <a:graphicData uri="http://schemas.openxmlformats.org/drawingml/2006/table">
            <a:tbl>
              <a:tblPr firstRow="1" firstCol="1" bandRow="1">
                <a:tableStyleId>{5C22544A-7EE6-4342-B048-85BDC9FD1C3A}</a:tableStyleId>
              </a:tblPr>
              <a:tblGrid>
                <a:gridCol w="4126045"/>
                <a:gridCol w="1738026"/>
                <a:gridCol w="1738026"/>
                <a:gridCol w="1738026"/>
                <a:gridCol w="1738026"/>
                <a:gridCol w="1738026"/>
                <a:gridCol w="1738026"/>
              </a:tblGrid>
              <a:tr h="333375">
                <a:tc gridSpan="7">
                  <a:txBody>
                    <a:bodyPr/>
                    <a:lstStyle/>
                    <a:p>
                      <a:pPr algn="l" fontAlgn="ctr"/>
                      <a:r>
                        <a:rPr lang="en-US" sz="2000" b="0" i="0" u="none" strike="noStrike" dirty="0" smtClean="0">
                          <a:solidFill>
                            <a:schemeClr val="tx1"/>
                          </a:solidFill>
                          <a:effectLst/>
                          <a:latin typeface="Arial"/>
                        </a:rPr>
                        <a:t>Table 2:  OLS and Logistic Regression results for other measures.</a:t>
                      </a:r>
                      <a:endParaRPr lang="en-US" sz="2000" b="0" i="0" u="none" strike="noStrike" dirty="0">
                        <a:solidFill>
                          <a:schemeClr val="tx1"/>
                        </a:solidFill>
                        <a:effectLst/>
                        <a:latin typeface="Arial"/>
                      </a:endParaRPr>
                    </a:p>
                  </a:txBody>
                  <a:tcPr marL="9525" marR="9525" marT="9525" marB="0" anchor="ctr">
                    <a:noFill/>
                  </a:tcPr>
                </a:tc>
                <a:tc hMerge="1">
                  <a:txBody>
                    <a:bodyPr/>
                    <a:lstStyle/>
                    <a:p>
                      <a:pPr algn="ctr" fontAlgn="ctr"/>
                      <a:endParaRPr lang="en-US" sz="2000" b="0" i="0" u="none" strike="noStrike" dirty="0">
                        <a:solidFill>
                          <a:schemeClr val="tx1"/>
                        </a:solidFill>
                        <a:effectLst/>
                        <a:latin typeface="Arial"/>
                      </a:endParaRPr>
                    </a:p>
                  </a:txBody>
                  <a:tcPr marL="9525" marR="9525" marT="9525" marB="0" anchor="ctr">
                    <a:noFill/>
                  </a:tcPr>
                </a:tc>
                <a:tc hMerge="1">
                  <a:txBody>
                    <a:bodyPr/>
                    <a:lstStyle/>
                    <a:p>
                      <a:endParaRPr lang="en-US"/>
                    </a:p>
                  </a:txBody>
                  <a:tcPr/>
                </a:tc>
                <a:tc hMerge="1">
                  <a:txBody>
                    <a:bodyPr/>
                    <a:lstStyle/>
                    <a:p>
                      <a:pPr algn="ctr" fontAlgn="ctr"/>
                      <a:endParaRPr lang="en-US" sz="2000" b="0" i="0" u="none" strike="noStrike" dirty="0">
                        <a:solidFill>
                          <a:schemeClr val="tx1"/>
                        </a:solidFill>
                        <a:effectLst/>
                        <a:latin typeface="Arial"/>
                      </a:endParaRPr>
                    </a:p>
                  </a:txBody>
                  <a:tcPr marL="9525" marR="9525" marT="9525" marB="0" anchor="ctr">
                    <a:noFill/>
                  </a:tcPr>
                </a:tc>
                <a:tc hMerge="1">
                  <a:txBody>
                    <a:bodyPr/>
                    <a:lstStyle/>
                    <a:p>
                      <a:endParaRPr lang="en-US"/>
                    </a:p>
                  </a:txBody>
                  <a:tcPr/>
                </a:tc>
                <a:tc hMerge="1">
                  <a:txBody>
                    <a:bodyPr/>
                    <a:lstStyle/>
                    <a:p>
                      <a:pPr algn="ctr" fontAlgn="ctr"/>
                      <a:endParaRPr lang="en-US" sz="2000" b="0" i="0" u="none" strike="noStrike" dirty="0">
                        <a:solidFill>
                          <a:schemeClr val="tx1"/>
                        </a:solidFill>
                        <a:effectLst/>
                        <a:latin typeface="Arial"/>
                      </a:endParaRPr>
                    </a:p>
                  </a:txBody>
                  <a:tcPr marL="9525" marR="9525" marT="9525" marB="0" anchor="ctr">
                    <a:noFill/>
                  </a:tcPr>
                </a:tc>
                <a:tc hMerge="1">
                  <a:txBody>
                    <a:bodyPr/>
                    <a:lstStyle/>
                    <a:p>
                      <a:endParaRPr lang="en-US"/>
                    </a:p>
                  </a:txBody>
                  <a:tcPr/>
                </a:tc>
              </a:tr>
              <a:tr h="333375">
                <a:tc>
                  <a:txBody>
                    <a:bodyPr/>
                    <a:lstStyle/>
                    <a:p>
                      <a:pPr algn="ctr" fontAlgn="ctr"/>
                      <a:r>
                        <a:rPr lang="en-US" sz="2000" u="none" strike="noStrike" dirty="0">
                          <a:effectLst/>
                        </a:rPr>
                        <a:t> </a:t>
                      </a:r>
                      <a:endParaRPr lang="en-US" sz="2000" b="0" i="0" u="none" strike="noStrike" dirty="0">
                        <a:solidFill>
                          <a:srgbClr val="404040"/>
                        </a:solidFill>
                        <a:effectLst/>
                        <a:latin typeface="Arial"/>
                      </a:endParaRPr>
                    </a:p>
                  </a:txBody>
                  <a:tcPr marL="9525" marR="9525" marT="9525" marB="0" anchor="ctr"/>
                </a:tc>
                <a:tc gridSpan="2">
                  <a:txBody>
                    <a:bodyPr/>
                    <a:lstStyle/>
                    <a:p>
                      <a:pPr algn="ctr" fontAlgn="ctr"/>
                      <a:r>
                        <a:rPr lang="en-US" sz="2000" u="none" strike="noStrike" dirty="0">
                          <a:effectLst/>
                        </a:rPr>
                        <a:t>School Readiness</a:t>
                      </a:r>
                      <a:endParaRPr lang="en-US" sz="2000" b="0" i="0" u="none" strike="noStrike" dirty="0">
                        <a:solidFill>
                          <a:srgbClr val="404040"/>
                        </a:solidFill>
                        <a:effectLst/>
                        <a:latin typeface="Arial"/>
                      </a:endParaRPr>
                    </a:p>
                  </a:txBody>
                  <a:tcPr marL="9525" marR="9525" marT="9525" marB="0" anchor="ctr"/>
                </a:tc>
                <a:tc hMerge="1">
                  <a:txBody>
                    <a:bodyPr/>
                    <a:lstStyle/>
                    <a:p>
                      <a:endParaRPr lang="en-US"/>
                    </a:p>
                  </a:txBody>
                  <a:tcPr/>
                </a:tc>
                <a:tc gridSpan="2">
                  <a:txBody>
                    <a:bodyPr/>
                    <a:lstStyle/>
                    <a:p>
                      <a:pPr algn="ctr" fontAlgn="ctr"/>
                      <a:r>
                        <a:rPr lang="en-US" sz="2000" u="none" strike="noStrike">
                          <a:effectLst/>
                        </a:rPr>
                        <a:t>Reading to Child</a:t>
                      </a:r>
                      <a:endParaRPr lang="en-US" sz="2000" b="0" i="0" u="none" strike="noStrike">
                        <a:solidFill>
                          <a:srgbClr val="404040"/>
                        </a:solidFill>
                        <a:effectLst/>
                        <a:latin typeface="Arial"/>
                      </a:endParaRPr>
                    </a:p>
                  </a:txBody>
                  <a:tcPr marL="9525" marR="9525" marT="9525" marB="0" anchor="ctr"/>
                </a:tc>
                <a:tc hMerge="1">
                  <a:txBody>
                    <a:bodyPr/>
                    <a:lstStyle/>
                    <a:p>
                      <a:endParaRPr lang="en-US"/>
                    </a:p>
                  </a:txBody>
                  <a:tcPr/>
                </a:tc>
                <a:tc gridSpan="2">
                  <a:txBody>
                    <a:bodyPr/>
                    <a:lstStyle/>
                    <a:p>
                      <a:pPr algn="ctr" fontAlgn="ctr"/>
                      <a:r>
                        <a:rPr lang="en-US" sz="2000" u="none" strike="noStrike" dirty="0">
                          <a:effectLst/>
                        </a:rPr>
                        <a:t>Know Most of Friends</a:t>
                      </a:r>
                      <a:endParaRPr lang="en-US" sz="2000" b="0" i="0" u="none" strike="noStrike" dirty="0">
                        <a:solidFill>
                          <a:srgbClr val="404040"/>
                        </a:solidFill>
                        <a:effectLst/>
                        <a:latin typeface="Arial"/>
                      </a:endParaRPr>
                    </a:p>
                  </a:txBody>
                  <a:tcPr marL="9525" marR="9525" marT="9525" marB="0" anchor="ctr"/>
                </a:tc>
                <a:tc hMerge="1">
                  <a:txBody>
                    <a:bodyPr/>
                    <a:lstStyle/>
                    <a:p>
                      <a:endParaRPr lang="en-US"/>
                    </a:p>
                  </a:txBody>
                  <a:tcPr/>
                </a:tc>
              </a:tr>
              <a:tr h="333375">
                <a:tc>
                  <a:txBody>
                    <a:bodyPr/>
                    <a:lstStyle/>
                    <a:p>
                      <a:pPr algn="ctr" fontAlgn="ctr"/>
                      <a:endParaRPr lang="en-US" sz="2000" b="0" i="0" u="none" strike="noStrike" dirty="0">
                        <a:solidFill>
                          <a:srgbClr val="404040"/>
                        </a:solidFill>
                        <a:effectLst/>
                        <a:latin typeface="Arial"/>
                      </a:endParaRPr>
                    </a:p>
                  </a:txBody>
                  <a:tcPr marL="9525" marR="9525" marT="9525" marB="0" anchor="ctr"/>
                </a:tc>
                <a:tc gridSpan="2">
                  <a:txBody>
                    <a:bodyPr/>
                    <a:lstStyle/>
                    <a:p>
                      <a:pPr algn="ctr" fontAlgn="ctr"/>
                      <a:r>
                        <a:rPr lang="en-US" sz="2000" b="0" i="0" u="none" strike="noStrike" dirty="0" smtClean="0">
                          <a:solidFill>
                            <a:srgbClr val="404040"/>
                          </a:solidFill>
                          <a:effectLst/>
                          <a:latin typeface="Arial"/>
                        </a:rPr>
                        <a:t>OLS</a:t>
                      </a:r>
                      <a:endParaRPr lang="en-US" sz="2000" b="0" i="0" u="none" strike="noStrike" dirty="0">
                        <a:solidFill>
                          <a:srgbClr val="404040"/>
                        </a:solidFill>
                        <a:effectLst/>
                        <a:latin typeface="Arial"/>
                      </a:endParaRPr>
                    </a:p>
                  </a:txBody>
                  <a:tcPr marL="9525" marR="9525" marT="9525" marB="0" anchor="ctr"/>
                </a:tc>
                <a:tc hMerge="1">
                  <a:txBody>
                    <a:bodyPr/>
                    <a:lstStyle/>
                    <a:p>
                      <a:pPr algn="ctr" fontAlgn="ctr"/>
                      <a:endParaRPr lang="en-US" sz="2000" b="0" i="0" u="none" strike="noStrike" dirty="0">
                        <a:solidFill>
                          <a:srgbClr val="404040"/>
                        </a:solidFill>
                        <a:effectLst/>
                        <a:latin typeface="Arial"/>
                      </a:endParaRPr>
                    </a:p>
                  </a:txBody>
                  <a:tcPr marL="9525" marR="9525" marT="9525" marB="0" anchor="ctr"/>
                </a:tc>
                <a:tc gridSpan="2">
                  <a:txBody>
                    <a:bodyPr/>
                    <a:lstStyle/>
                    <a:p>
                      <a:pPr algn="ctr" fontAlgn="ctr"/>
                      <a:r>
                        <a:rPr lang="en-US" sz="2000" b="0" i="0" u="none" strike="noStrike" dirty="0" smtClean="0">
                          <a:solidFill>
                            <a:srgbClr val="404040"/>
                          </a:solidFill>
                          <a:effectLst/>
                          <a:latin typeface="Arial"/>
                        </a:rPr>
                        <a:t>Logistic Regression</a:t>
                      </a:r>
                      <a:endParaRPr lang="en-US" sz="2000" b="0" i="0" u="none" strike="noStrike" dirty="0">
                        <a:solidFill>
                          <a:srgbClr val="404040"/>
                        </a:solidFill>
                        <a:effectLst/>
                        <a:latin typeface="Arial"/>
                      </a:endParaRPr>
                    </a:p>
                  </a:txBody>
                  <a:tcPr marL="9525" marR="9525" marT="9525" marB="0" anchor="ctr"/>
                </a:tc>
                <a:tc hMerge="1">
                  <a:txBody>
                    <a:bodyPr/>
                    <a:lstStyle/>
                    <a:p>
                      <a:pPr algn="ctr" fontAlgn="ctr"/>
                      <a:endParaRPr lang="en-US" sz="2000" b="0" i="0" u="none" strike="noStrike" dirty="0">
                        <a:solidFill>
                          <a:srgbClr val="404040"/>
                        </a:solidFill>
                        <a:effectLst/>
                        <a:latin typeface="Arial"/>
                      </a:endParaRPr>
                    </a:p>
                  </a:txBody>
                  <a:tcPr marL="9525" marR="9525" marT="9525" marB="0" anchor="ctr"/>
                </a:tc>
                <a:tc gridSpan="2">
                  <a:txBody>
                    <a:bodyPr/>
                    <a:lstStyle/>
                    <a:p>
                      <a:pPr marL="0" marR="0" indent="0" algn="ctr" defTabSz="4179922"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404040"/>
                          </a:solidFill>
                          <a:effectLst/>
                          <a:latin typeface="+mn-lt"/>
                        </a:rPr>
                        <a:t>Logistic Regression</a:t>
                      </a:r>
                    </a:p>
                  </a:txBody>
                  <a:tcPr marL="9525" marR="9525" marT="9525" marB="0" anchor="ctr"/>
                </a:tc>
                <a:tc hMerge="1">
                  <a:txBody>
                    <a:bodyPr/>
                    <a:lstStyle/>
                    <a:p>
                      <a:pPr algn="ctr" fontAlgn="ctr"/>
                      <a:endParaRPr lang="en-US" sz="2000" b="0" i="0" u="none" strike="noStrike" dirty="0">
                        <a:solidFill>
                          <a:srgbClr val="404040"/>
                        </a:solidFill>
                        <a:effectLst/>
                        <a:latin typeface="Arial"/>
                      </a:endParaRPr>
                    </a:p>
                  </a:txBody>
                  <a:tcPr marL="9525" marR="9525" marT="9525" marB="0" anchor="ctr"/>
                </a:tc>
              </a:tr>
              <a:tr h="333375">
                <a:tc>
                  <a:txBody>
                    <a:bodyPr/>
                    <a:lstStyle/>
                    <a:p>
                      <a:pPr algn="ctr" fontAlgn="ctr"/>
                      <a:r>
                        <a:rPr lang="en-US" sz="2000" u="none" strike="noStrike" dirty="0">
                          <a:effectLst/>
                        </a:rPr>
                        <a:t> </a:t>
                      </a:r>
                      <a:endParaRPr lang="en-US" sz="2000" b="0" i="0" u="none" strike="noStrike" dirty="0">
                        <a:solidFill>
                          <a:srgbClr val="404040"/>
                        </a:solidFill>
                        <a:effectLst/>
                        <a:latin typeface="Arial"/>
                      </a:endParaRPr>
                    </a:p>
                  </a:txBody>
                  <a:tcPr marL="9525" marR="9525" marT="9525" marB="0" anchor="ctr"/>
                </a:tc>
                <a:tc>
                  <a:txBody>
                    <a:bodyPr/>
                    <a:lstStyle/>
                    <a:p>
                      <a:pPr algn="ctr" fontAlgn="ctr"/>
                      <a:r>
                        <a:rPr lang="en-US" sz="2000" u="none" strike="noStrike" dirty="0">
                          <a:effectLst/>
                        </a:rPr>
                        <a:t>Model 1</a:t>
                      </a:r>
                      <a:endParaRPr lang="en-US" sz="2000" b="0" i="0" u="none" strike="noStrike" dirty="0">
                        <a:solidFill>
                          <a:srgbClr val="404040"/>
                        </a:solidFill>
                        <a:effectLst/>
                        <a:latin typeface="Arial"/>
                      </a:endParaRPr>
                    </a:p>
                  </a:txBody>
                  <a:tcPr marL="9525" marR="9525" marT="9525" marB="0" anchor="ctr"/>
                </a:tc>
                <a:tc>
                  <a:txBody>
                    <a:bodyPr/>
                    <a:lstStyle/>
                    <a:p>
                      <a:pPr algn="ctr" fontAlgn="ctr"/>
                      <a:r>
                        <a:rPr lang="en-US" sz="2000" u="none" strike="noStrike" dirty="0">
                          <a:effectLst/>
                        </a:rPr>
                        <a:t>Model 5</a:t>
                      </a:r>
                      <a:endParaRPr lang="en-US" sz="2000" b="0" i="0" u="none" strike="noStrike" dirty="0">
                        <a:solidFill>
                          <a:srgbClr val="404040"/>
                        </a:solidFill>
                        <a:effectLst/>
                        <a:latin typeface="Arial"/>
                      </a:endParaRPr>
                    </a:p>
                  </a:txBody>
                  <a:tcPr marL="9525" marR="9525" marT="9525" marB="0" anchor="ctr"/>
                </a:tc>
                <a:tc>
                  <a:txBody>
                    <a:bodyPr/>
                    <a:lstStyle/>
                    <a:p>
                      <a:pPr algn="ctr" fontAlgn="ctr"/>
                      <a:r>
                        <a:rPr lang="en-US" sz="2000" u="none" strike="noStrike">
                          <a:effectLst/>
                        </a:rPr>
                        <a:t>Model 1</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Model 5</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Model 1</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dirty="0">
                          <a:effectLst/>
                        </a:rPr>
                        <a:t>Model 5</a:t>
                      </a:r>
                      <a:endParaRPr lang="en-US" sz="2000" b="0" i="0" u="none" strike="noStrike" dirty="0">
                        <a:solidFill>
                          <a:srgbClr val="404040"/>
                        </a:solidFill>
                        <a:effectLst/>
                        <a:latin typeface="Arial"/>
                      </a:endParaRPr>
                    </a:p>
                  </a:txBody>
                  <a:tcPr marL="9525" marR="9525" marT="9525" marB="0" anchor="ctr"/>
                </a:tc>
              </a:tr>
              <a:tr h="333375">
                <a:tc>
                  <a:txBody>
                    <a:bodyPr/>
                    <a:lstStyle/>
                    <a:p>
                      <a:pPr algn="l" fontAlgn="ctr"/>
                      <a:r>
                        <a:rPr lang="en-US" sz="2000" u="none" strike="noStrike" dirty="0">
                          <a:effectLst/>
                        </a:rPr>
                        <a:t>(Two parent ref)</a:t>
                      </a:r>
                      <a:endParaRPr lang="en-US" sz="2000" b="0" i="0" u="none" strike="noStrike" dirty="0">
                        <a:solidFill>
                          <a:srgbClr val="404040"/>
                        </a:solidFill>
                        <a:effectLst/>
                        <a:latin typeface="Arial"/>
                      </a:endParaRPr>
                    </a:p>
                  </a:txBody>
                  <a:tcPr marL="9525" marR="9525" marT="9525" marB="0" anchor="ctr"/>
                </a:tc>
                <a:tc>
                  <a:txBody>
                    <a:bodyPr/>
                    <a:lstStyle/>
                    <a:p>
                      <a:pPr algn="ctr" fontAlgn="t"/>
                      <a:r>
                        <a:rPr lang="en-US" sz="2000" u="none" strike="noStrike">
                          <a:effectLst/>
                        </a:rPr>
                        <a:t> </a:t>
                      </a:r>
                      <a:endParaRPr lang="en-US" sz="2000" b="0" i="0" u="none" strike="noStrike">
                        <a:solidFill>
                          <a:srgbClr val="000000"/>
                        </a:solidFill>
                        <a:effectLst/>
                        <a:latin typeface="Arial"/>
                      </a:endParaRPr>
                    </a:p>
                  </a:txBody>
                  <a:tcPr marL="9525" marR="9525" marT="9525" marB="0"/>
                </a:tc>
                <a:tc>
                  <a:txBody>
                    <a:bodyPr/>
                    <a:lstStyle/>
                    <a:p>
                      <a:pPr algn="ctr" fontAlgn="t"/>
                      <a:r>
                        <a:rPr lang="en-US" sz="2000" u="none" strike="noStrike" dirty="0">
                          <a:effectLst/>
                        </a:rPr>
                        <a:t> </a:t>
                      </a:r>
                      <a:endParaRPr lang="en-US" sz="2000" b="0" i="0" u="none" strike="noStrike" dirty="0">
                        <a:solidFill>
                          <a:srgbClr val="000000"/>
                        </a:solidFill>
                        <a:effectLst/>
                        <a:latin typeface="Arial"/>
                      </a:endParaRPr>
                    </a:p>
                  </a:txBody>
                  <a:tcPr marL="9525" marR="9525" marT="9525" marB="0"/>
                </a:tc>
                <a:tc>
                  <a:txBody>
                    <a:bodyPr/>
                    <a:lstStyle/>
                    <a:p>
                      <a:pPr algn="ctr" fontAlgn="ctr"/>
                      <a:r>
                        <a:rPr lang="en-US" sz="2000" u="none" strike="noStrike">
                          <a:effectLst/>
                        </a:rPr>
                        <a:t>~</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a:t>
                      </a:r>
                      <a:endParaRPr lang="en-US" sz="2000" b="0" i="0" u="none" strike="noStrike">
                        <a:solidFill>
                          <a:srgbClr val="404040"/>
                        </a:solidFill>
                        <a:effectLst/>
                        <a:latin typeface="Arial"/>
                      </a:endParaRPr>
                    </a:p>
                  </a:txBody>
                  <a:tcPr marL="9525" marR="9525" marT="9525" marB="0" anchor="ctr"/>
                </a:tc>
              </a:tr>
              <a:tr h="333375">
                <a:tc>
                  <a:txBody>
                    <a:bodyPr/>
                    <a:lstStyle/>
                    <a:p>
                      <a:pPr algn="l" fontAlgn="ctr"/>
                      <a:r>
                        <a:rPr lang="en-US" sz="2000" u="none" strike="noStrike">
                          <a:effectLst/>
                        </a:rPr>
                        <a:t>Single parent only</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-0.01</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-0.04</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dirty="0">
                          <a:effectLst/>
                        </a:rPr>
                        <a:t> 0.23***</a:t>
                      </a:r>
                      <a:endParaRPr lang="en-US" sz="2000" b="0" i="0" u="none" strike="noStrike" dirty="0">
                        <a:solidFill>
                          <a:srgbClr val="404040"/>
                        </a:solidFill>
                        <a:effectLst/>
                        <a:latin typeface="Arial"/>
                      </a:endParaRPr>
                    </a:p>
                  </a:txBody>
                  <a:tcPr marL="9525" marR="9525" marT="9525" marB="0" anchor="ctr"/>
                </a:tc>
                <a:tc>
                  <a:txBody>
                    <a:bodyPr/>
                    <a:lstStyle/>
                    <a:p>
                      <a:pPr algn="ctr" fontAlgn="ctr"/>
                      <a:r>
                        <a:rPr lang="en-US" sz="2000" u="none" strike="noStrike">
                          <a:effectLst/>
                        </a:rPr>
                        <a:t>-0.1</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 0.23***</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-0.1</a:t>
                      </a:r>
                      <a:endParaRPr lang="en-US" sz="2000" b="0" i="0" u="none" strike="noStrike">
                        <a:solidFill>
                          <a:srgbClr val="404040"/>
                        </a:solidFill>
                        <a:effectLst/>
                        <a:latin typeface="Arial"/>
                      </a:endParaRPr>
                    </a:p>
                  </a:txBody>
                  <a:tcPr marL="9525" marR="9525" marT="9525" marB="0" anchor="ctr"/>
                </a:tc>
              </a:tr>
              <a:tr h="333375">
                <a:tc>
                  <a:txBody>
                    <a:bodyPr/>
                    <a:lstStyle/>
                    <a:p>
                      <a:pPr algn="l" fontAlgn="ctr"/>
                      <a:r>
                        <a:rPr lang="en-US" sz="2000" u="none" strike="noStrike" dirty="0">
                          <a:effectLst/>
                        </a:rPr>
                        <a:t>Single parent plus </a:t>
                      </a:r>
                      <a:endParaRPr lang="en-US" sz="2000" b="0" i="0" u="none" strike="noStrike" dirty="0">
                        <a:solidFill>
                          <a:srgbClr val="404040"/>
                        </a:solidFill>
                        <a:effectLst/>
                        <a:latin typeface="Arial"/>
                      </a:endParaRPr>
                    </a:p>
                  </a:txBody>
                  <a:tcPr marL="9525" marR="9525" marT="9525" marB="0" anchor="ctr"/>
                </a:tc>
                <a:tc>
                  <a:txBody>
                    <a:bodyPr/>
                    <a:lstStyle/>
                    <a:p>
                      <a:pPr algn="ctr" fontAlgn="ctr"/>
                      <a:r>
                        <a:rPr lang="en-US" sz="2000" u="none" strike="noStrike">
                          <a:effectLst/>
                        </a:rPr>
                        <a:t>-0.02</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-0.04</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dirty="0">
                          <a:effectLst/>
                        </a:rPr>
                        <a:t> 0.40***</a:t>
                      </a:r>
                      <a:endParaRPr lang="en-US" sz="2000" b="0" i="0" u="none" strike="noStrike" dirty="0">
                        <a:solidFill>
                          <a:srgbClr val="404040"/>
                        </a:solidFill>
                        <a:effectLst/>
                        <a:latin typeface="Arial"/>
                      </a:endParaRPr>
                    </a:p>
                  </a:txBody>
                  <a:tcPr marL="9525" marR="9525" marT="9525" marB="0" anchor="ctr"/>
                </a:tc>
                <a:tc>
                  <a:txBody>
                    <a:bodyPr/>
                    <a:lstStyle/>
                    <a:p>
                      <a:pPr algn="ctr" fontAlgn="ctr"/>
                      <a:r>
                        <a:rPr lang="en-US" sz="2000" u="none" strike="noStrike" dirty="0">
                          <a:effectLst/>
                        </a:rPr>
                        <a:t>     0.75***</a:t>
                      </a:r>
                      <a:endParaRPr lang="en-US" sz="2000" b="0" i="0" u="none" strike="noStrike" dirty="0">
                        <a:solidFill>
                          <a:srgbClr val="404040"/>
                        </a:solidFill>
                        <a:effectLst/>
                        <a:latin typeface="Arial"/>
                      </a:endParaRPr>
                    </a:p>
                  </a:txBody>
                  <a:tcPr marL="9525" marR="9525" marT="9525" marB="0" anchor="ctr"/>
                </a:tc>
                <a:tc>
                  <a:txBody>
                    <a:bodyPr/>
                    <a:lstStyle/>
                    <a:p>
                      <a:pPr algn="ctr" fontAlgn="ctr"/>
                      <a:r>
                        <a:rPr lang="en-US" sz="2000" u="none" strike="noStrike">
                          <a:effectLst/>
                        </a:rPr>
                        <a:t> 0.40***</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     0.75***</a:t>
                      </a:r>
                      <a:endParaRPr lang="en-US" sz="2000" b="0" i="0" u="none" strike="noStrike">
                        <a:solidFill>
                          <a:srgbClr val="404040"/>
                        </a:solidFill>
                        <a:effectLst/>
                        <a:latin typeface="Arial"/>
                      </a:endParaRPr>
                    </a:p>
                  </a:txBody>
                  <a:tcPr marL="9525" marR="9525" marT="9525" marB="0" anchor="ctr"/>
                </a:tc>
              </a:tr>
              <a:tr h="333375">
                <a:tc>
                  <a:txBody>
                    <a:bodyPr/>
                    <a:lstStyle/>
                    <a:p>
                      <a:pPr algn="l" fontAlgn="ctr"/>
                      <a:r>
                        <a:rPr lang="en-US" sz="2000" u="none" strike="noStrike">
                          <a:effectLst/>
                        </a:rPr>
                        <a:t>Two parent plus </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0.02</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0.02</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 0.74***</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dirty="0">
                          <a:effectLst/>
                        </a:rPr>
                        <a:t>     1.02***</a:t>
                      </a:r>
                      <a:endParaRPr lang="en-US" sz="2000" b="0" i="0" u="none" strike="noStrike" dirty="0">
                        <a:solidFill>
                          <a:srgbClr val="404040"/>
                        </a:solidFill>
                        <a:effectLst/>
                        <a:latin typeface="Arial"/>
                      </a:endParaRPr>
                    </a:p>
                  </a:txBody>
                  <a:tcPr marL="9525" marR="9525" marT="9525" marB="0" anchor="ctr"/>
                </a:tc>
                <a:tc>
                  <a:txBody>
                    <a:bodyPr/>
                    <a:lstStyle/>
                    <a:p>
                      <a:pPr algn="ctr" fontAlgn="ctr"/>
                      <a:r>
                        <a:rPr lang="en-US" sz="2000" u="none" strike="noStrike">
                          <a:effectLst/>
                        </a:rPr>
                        <a:t> 0.74***</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     1.02***</a:t>
                      </a:r>
                      <a:endParaRPr lang="en-US" sz="2000" b="0" i="0" u="none" strike="noStrike">
                        <a:solidFill>
                          <a:srgbClr val="404040"/>
                        </a:solidFill>
                        <a:effectLst/>
                        <a:latin typeface="Arial"/>
                      </a:endParaRPr>
                    </a:p>
                  </a:txBody>
                  <a:tcPr marL="9525" marR="9525" marT="9525" marB="0" anchor="ctr"/>
                </a:tc>
              </a:tr>
              <a:tr h="333375">
                <a:tc>
                  <a:txBody>
                    <a:bodyPr/>
                    <a:lstStyle/>
                    <a:p>
                      <a:pPr algn="l" fontAlgn="ctr"/>
                      <a:r>
                        <a:rPr lang="en-US" sz="2000" u="none" strike="noStrike">
                          <a:effectLst/>
                        </a:rPr>
                        <a:t>Non-parent households </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0.05</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0.04</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-0.94***</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a:effectLst/>
                        </a:rPr>
                        <a:t>-0.03</a:t>
                      </a:r>
                      <a:endParaRPr lang="en-US" sz="2000" b="0" i="0" u="none" strike="noStrike">
                        <a:solidFill>
                          <a:srgbClr val="404040"/>
                        </a:solidFill>
                        <a:effectLst/>
                        <a:latin typeface="Arial"/>
                      </a:endParaRPr>
                    </a:p>
                  </a:txBody>
                  <a:tcPr marL="9525" marR="9525" marT="9525" marB="0" anchor="ctr"/>
                </a:tc>
                <a:tc>
                  <a:txBody>
                    <a:bodyPr/>
                    <a:lstStyle/>
                    <a:p>
                      <a:pPr algn="ctr" fontAlgn="ctr"/>
                      <a:r>
                        <a:rPr lang="en-US" sz="2000" u="none" strike="noStrike" dirty="0">
                          <a:effectLst/>
                        </a:rPr>
                        <a:t>-0.94***</a:t>
                      </a:r>
                      <a:endParaRPr lang="en-US" sz="2000" b="0" i="0" u="none" strike="noStrike" dirty="0">
                        <a:solidFill>
                          <a:srgbClr val="404040"/>
                        </a:solidFill>
                        <a:effectLst/>
                        <a:latin typeface="Arial"/>
                      </a:endParaRPr>
                    </a:p>
                  </a:txBody>
                  <a:tcPr marL="9525" marR="9525" marT="9525" marB="0" anchor="ctr"/>
                </a:tc>
                <a:tc>
                  <a:txBody>
                    <a:bodyPr/>
                    <a:lstStyle/>
                    <a:p>
                      <a:pPr algn="ctr" fontAlgn="ctr"/>
                      <a:r>
                        <a:rPr lang="en-US" sz="2000" u="none" strike="noStrike" dirty="0">
                          <a:effectLst/>
                        </a:rPr>
                        <a:t>-0.03</a:t>
                      </a:r>
                      <a:endParaRPr lang="en-US" sz="2000" b="0" i="0" u="none" strike="noStrike" dirty="0">
                        <a:solidFill>
                          <a:srgbClr val="404040"/>
                        </a:solidFill>
                        <a:effectLst/>
                        <a:latin typeface="Arial"/>
                      </a:endParaRPr>
                    </a:p>
                  </a:txBody>
                  <a:tcPr marL="9525" marR="9525" marT="9525" marB="0" anchor="ctr"/>
                </a:tc>
              </a:tr>
              <a:tr h="333375">
                <a:tc gridSpan="7">
                  <a:txBody>
                    <a:bodyPr/>
                    <a:lstStyle/>
                    <a:p>
                      <a:pPr algn="l" fontAlgn="ctr"/>
                      <a:r>
                        <a:rPr lang="en-US" sz="2000" b="0" i="0" u="none" strike="noStrike" dirty="0" smtClean="0">
                          <a:solidFill>
                            <a:schemeClr val="tx1"/>
                          </a:solidFill>
                          <a:effectLst/>
                          <a:latin typeface="Arial"/>
                        </a:rPr>
                        <a:t>*Model</a:t>
                      </a:r>
                      <a:r>
                        <a:rPr lang="en-US" sz="2000" b="0" i="0" u="none" strike="noStrike" baseline="0" dirty="0" smtClean="0">
                          <a:solidFill>
                            <a:schemeClr val="tx1"/>
                          </a:solidFill>
                          <a:effectLst/>
                          <a:latin typeface="Arial"/>
                        </a:rPr>
                        <a:t> 5 includes control variables.</a:t>
                      </a:r>
                      <a:endParaRPr lang="en-US" sz="2000" b="0" i="0" u="none" strike="noStrike" dirty="0">
                        <a:solidFill>
                          <a:schemeClr val="tx1"/>
                        </a:solidFill>
                        <a:effectLst/>
                        <a:latin typeface="Arial"/>
                      </a:endParaRPr>
                    </a:p>
                  </a:txBody>
                  <a:tcPr marL="9525" marR="9525" marT="9525" marB="0" anchor="ctr">
                    <a:noFill/>
                  </a:tcPr>
                </a:tc>
                <a:tc hMerge="1">
                  <a:txBody>
                    <a:bodyPr/>
                    <a:lstStyle/>
                    <a:p>
                      <a:pPr algn="ctr" fontAlgn="ctr"/>
                      <a:endParaRPr lang="en-US" sz="2000" b="0" i="0" u="none" strike="noStrike" dirty="0">
                        <a:solidFill>
                          <a:schemeClr val="tx1"/>
                        </a:solidFill>
                        <a:effectLst/>
                        <a:latin typeface="Arial"/>
                      </a:endParaRPr>
                    </a:p>
                  </a:txBody>
                  <a:tcPr marL="9525" marR="9525" marT="9525" marB="0" anchor="ctr"/>
                </a:tc>
                <a:tc hMerge="1">
                  <a:txBody>
                    <a:bodyPr/>
                    <a:lstStyle/>
                    <a:p>
                      <a:pPr algn="ctr" fontAlgn="ctr"/>
                      <a:endParaRPr lang="en-US" sz="2000" b="0" i="0" u="none" strike="noStrike" dirty="0">
                        <a:solidFill>
                          <a:schemeClr val="tx1"/>
                        </a:solidFill>
                        <a:effectLst/>
                        <a:latin typeface="Arial"/>
                      </a:endParaRPr>
                    </a:p>
                  </a:txBody>
                  <a:tcPr marL="9525" marR="9525" marT="9525" marB="0" anchor="ctr"/>
                </a:tc>
                <a:tc hMerge="1">
                  <a:txBody>
                    <a:bodyPr/>
                    <a:lstStyle/>
                    <a:p>
                      <a:pPr algn="ctr" fontAlgn="ctr"/>
                      <a:endParaRPr lang="en-US" sz="2000" b="0" i="0" u="none" strike="noStrike" dirty="0">
                        <a:solidFill>
                          <a:schemeClr val="tx1"/>
                        </a:solidFill>
                        <a:effectLst/>
                        <a:latin typeface="Arial"/>
                      </a:endParaRPr>
                    </a:p>
                  </a:txBody>
                  <a:tcPr marL="9525" marR="9525" marT="9525" marB="0" anchor="ctr"/>
                </a:tc>
                <a:tc hMerge="1">
                  <a:txBody>
                    <a:bodyPr/>
                    <a:lstStyle/>
                    <a:p>
                      <a:pPr algn="ctr" fontAlgn="ctr"/>
                      <a:endParaRPr lang="en-US" sz="2000" b="0" i="0" u="none" strike="noStrike" dirty="0">
                        <a:solidFill>
                          <a:schemeClr val="tx1"/>
                        </a:solidFill>
                        <a:effectLst/>
                        <a:latin typeface="Arial"/>
                      </a:endParaRPr>
                    </a:p>
                  </a:txBody>
                  <a:tcPr marL="9525" marR="9525" marT="9525" marB="0" anchor="ctr"/>
                </a:tc>
                <a:tc hMerge="1">
                  <a:txBody>
                    <a:bodyPr/>
                    <a:lstStyle/>
                    <a:p>
                      <a:pPr algn="ctr" fontAlgn="ctr"/>
                      <a:endParaRPr lang="en-US" sz="2000" b="0" i="0" u="none" strike="noStrike" dirty="0">
                        <a:solidFill>
                          <a:schemeClr val="tx1"/>
                        </a:solidFill>
                        <a:effectLst/>
                        <a:latin typeface="Arial"/>
                      </a:endParaRPr>
                    </a:p>
                  </a:txBody>
                  <a:tcPr marL="9525" marR="9525" marT="9525" marB="0" anchor="ctr"/>
                </a:tc>
                <a:tc hMerge="1">
                  <a:txBody>
                    <a:bodyPr/>
                    <a:lstStyle/>
                    <a:p>
                      <a:pPr algn="ctr" fontAlgn="ctr"/>
                      <a:endParaRPr lang="en-US" sz="2000" b="0" i="0" u="none" strike="noStrike" dirty="0">
                        <a:solidFill>
                          <a:schemeClr val="tx1"/>
                        </a:solidFill>
                        <a:effectLst/>
                        <a:latin typeface="Arial"/>
                      </a:endParaRPr>
                    </a:p>
                  </a:txBody>
                  <a:tcPr marL="9525" marR="9525" marT="9525" marB="0" anchor="ctr"/>
                </a:tc>
              </a:tr>
            </a:tbl>
          </a:graphicData>
        </a:graphic>
      </p:graphicFrame>
      <p:sp>
        <p:nvSpPr>
          <p:cNvPr id="48" name="TextBox 47"/>
          <p:cNvSpPr txBox="1"/>
          <p:nvPr/>
        </p:nvSpPr>
        <p:spPr bwMode="auto">
          <a:xfrm>
            <a:off x="37128450" y="5544834"/>
            <a:ext cx="5867400" cy="11954555"/>
          </a:xfrm>
          <a:prstGeom prst="rect">
            <a:avLst/>
          </a:prstGeom>
          <a:noFill/>
          <a:ln>
            <a:noFill/>
          </a:ln>
        </p:spPr>
        <p:txBody>
          <a:bodyPr vert="horz" wrap="square" lIns="91440" tIns="91440" rIns="91440" bIns="0" numCol="1" rtlCol="0" anchor="t" anchorCtr="0" compatLnSpc="1">
            <a:prstTxWarp prst="textNoShape">
              <a:avLst/>
            </a:prstTxWarp>
            <a:spAutoFit/>
          </a:bodyPr>
          <a:lstStyle/>
          <a:p>
            <a:pPr marL="0" lvl="2" algn="just">
              <a:lnSpc>
                <a:spcPts val="2500"/>
              </a:lnSpc>
            </a:pPr>
            <a:r>
              <a:rPr lang="en-US" sz="1800" dirty="0" smtClean="0"/>
              <a:t>We examined other factors related to child wellbeing.  </a:t>
            </a:r>
            <a:r>
              <a:rPr lang="en-US" sz="1800" b="1" dirty="0" smtClean="0">
                <a:solidFill>
                  <a:srgbClr val="5C7F92"/>
                </a:solidFill>
              </a:rPr>
              <a:t>SCHOOL READINESS: </a:t>
            </a:r>
            <a:r>
              <a:rPr lang="en-US" sz="1800" dirty="0" smtClean="0"/>
              <a:t>Overall, there is great variety in the mean of school readiness among the different households types (Chart </a:t>
            </a:r>
            <a:r>
              <a:rPr lang="en-US" sz="1800" dirty="0" smtClean="0"/>
              <a:t>7).  </a:t>
            </a:r>
            <a:r>
              <a:rPr lang="en-US" sz="1800" b="1" dirty="0" smtClean="0">
                <a:solidFill>
                  <a:srgbClr val="5C7F92"/>
                </a:solidFill>
              </a:rPr>
              <a:t>READING TO CHILD</a:t>
            </a:r>
            <a:r>
              <a:rPr lang="en-US" sz="1800" dirty="0" smtClean="0"/>
              <a:t>:  Chart </a:t>
            </a:r>
            <a:r>
              <a:rPr lang="en-US" sz="1800" dirty="0" smtClean="0"/>
              <a:t>8 </a:t>
            </a:r>
            <a:r>
              <a:rPr lang="en-US" sz="1800" dirty="0" smtClean="0"/>
              <a:t>shows these results.  All the households with parents are doing well with the majority of homes having someone read to the child at least three times a week.  The non-parent homes, however, have lower percentages for this measure.  </a:t>
            </a:r>
            <a:r>
              <a:rPr lang="en-US" sz="1800" b="1" dirty="0" smtClean="0">
                <a:solidFill>
                  <a:srgbClr val="5C7F92"/>
                </a:solidFill>
              </a:rPr>
              <a:t>KNOWS FRIENDS</a:t>
            </a:r>
            <a:r>
              <a:rPr lang="en-US" sz="1800" dirty="0" smtClean="0"/>
              <a:t>:  On Chart </a:t>
            </a:r>
            <a:r>
              <a:rPr lang="en-US" sz="1800" dirty="0" smtClean="0"/>
              <a:t>9 </a:t>
            </a:r>
            <a:r>
              <a:rPr lang="en-US" sz="1800" dirty="0" smtClean="0"/>
              <a:t>we see that the single parent homes and two parent homes with grandparents are doing well, while the two parent homes that include a combination of other adults and the single non-parents are doing less well in terms of knowing most of the child’s friends.  </a:t>
            </a:r>
          </a:p>
          <a:p>
            <a:pPr marL="0" lvl="2" algn="just">
              <a:lnSpc>
                <a:spcPts val="2500"/>
              </a:lnSpc>
            </a:pPr>
            <a:endParaRPr lang="en-US" sz="1800" b="1" dirty="0">
              <a:solidFill>
                <a:srgbClr val="5C7F92"/>
              </a:solidFill>
            </a:endParaRPr>
          </a:p>
          <a:p>
            <a:pPr marL="0" lvl="2" algn="just">
              <a:lnSpc>
                <a:spcPts val="2500"/>
              </a:lnSpc>
            </a:pPr>
            <a:endParaRPr lang="en-US" sz="1800" b="1" dirty="0" smtClean="0">
              <a:solidFill>
                <a:srgbClr val="5C7F92"/>
              </a:solidFill>
            </a:endParaRPr>
          </a:p>
          <a:p>
            <a:pPr marL="0" lvl="2" algn="just">
              <a:lnSpc>
                <a:spcPts val="2500"/>
              </a:lnSpc>
            </a:pPr>
            <a:endParaRPr lang="en-US" sz="1800" b="1" dirty="0">
              <a:solidFill>
                <a:srgbClr val="5C7F92"/>
              </a:solidFill>
            </a:endParaRPr>
          </a:p>
          <a:p>
            <a:pPr marL="0" lvl="2" algn="just">
              <a:lnSpc>
                <a:spcPts val="2500"/>
              </a:lnSpc>
            </a:pPr>
            <a:endParaRPr lang="en-US" sz="1800" b="1" dirty="0" smtClean="0">
              <a:solidFill>
                <a:srgbClr val="5C7F92"/>
              </a:solidFill>
            </a:endParaRPr>
          </a:p>
          <a:p>
            <a:pPr marL="0" lvl="2" algn="just">
              <a:lnSpc>
                <a:spcPts val="2500"/>
              </a:lnSpc>
            </a:pPr>
            <a:endParaRPr lang="en-US" sz="1800" b="1" dirty="0">
              <a:solidFill>
                <a:srgbClr val="5C7F92"/>
              </a:solidFill>
            </a:endParaRPr>
          </a:p>
          <a:p>
            <a:pPr marL="0" lvl="2" algn="just">
              <a:lnSpc>
                <a:spcPts val="2500"/>
              </a:lnSpc>
            </a:pPr>
            <a:endParaRPr lang="en-US" sz="1800" b="1" dirty="0">
              <a:solidFill>
                <a:srgbClr val="5C7F92"/>
              </a:solidFill>
            </a:endParaRPr>
          </a:p>
          <a:p>
            <a:pPr marL="0" lvl="2" algn="just">
              <a:lnSpc>
                <a:spcPts val="2500"/>
              </a:lnSpc>
            </a:pPr>
            <a:r>
              <a:rPr lang="en-US" sz="1800" b="1" dirty="0" smtClean="0">
                <a:solidFill>
                  <a:srgbClr val="5C7F92"/>
                </a:solidFill>
              </a:rPr>
              <a:t>MULTIVARIATE ANALYSIS:  </a:t>
            </a:r>
            <a:r>
              <a:rPr lang="en-US" sz="1800" dirty="0" smtClean="0"/>
              <a:t>We collapsed the categories into those shown on Table 2.  After controlling for various measures (average age of adult, employment per (adult) capita (log), income per capita (log), presence of grandparent, age of focal child, race, Hispanic, and all female household),  we found that the households were </a:t>
            </a:r>
            <a:r>
              <a:rPr lang="en-US" sz="1800" dirty="0" smtClean="0"/>
              <a:t>not statistically different in </a:t>
            </a:r>
            <a:r>
              <a:rPr lang="en-US" sz="1800" dirty="0" smtClean="0"/>
              <a:t>terms of school readiness.  However, </a:t>
            </a:r>
            <a:r>
              <a:rPr lang="en-GB" sz="1800" dirty="0" smtClean="0">
                <a:latin typeface="Arial" charset="0"/>
              </a:rPr>
              <a:t>children </a:t>
            </a:r>
            <a:r>
              <a:rPr lang="en-GB" sz="1800" dirty="0">
                <a:latin typeface="Arial" charset="0"/>
              </a:rPr>
              <a:t>in single-parent-plus-other-adults households </a:t>
            </a:r>
            <a:r>
              <a:rPr lang="en-GB" sz="1800" dirty="0" smtClean="0">
                <a:latin typeface="Arial" charset="0"/>
              </a:rPr>
              <a:t>and </a:t>
            </a:r>
            <a:r>
              <a:rPr lang="en-GB" sz="1800" dirty="0">
                <a:latin typeface="Arial" charset="0"/>
              </a:rPr>
              <a:t>two-parent-plus-other-adults households </a:t>
            </a:r>
            <a:r>
              <a:rPr lang="en-GB" sz="1800" dirty="0" smtClean="0">
                <a:latin typeface="Arial" charset="0"/>
              </a:rPr>
              <a:t>have </a:t>
            </a:r>
            <a:r>
              <a:rPr lang="en-GB" sz="1800" dirty="0">
                <a:latin typeface="Arial" charset="0"/>
              </a:rPr>
              <a:t>greater odds of being read to at least 3 times a week than children in two-parent </a:t>
            </a:r>
            <a:r>
              <a:rPr lang="en-GB" sz="1800" dirty="0" smtClean="0">
                <a:latin typeface="Arial" charset="0"/>
              </a:rPr>
              <a:t>only.  Also, </a:t>
            </a:r>
            <a:r>
              <a:rPr lang="en-US" sz="1800" dirty="0" smtClean="0">
                <a:latin typeface="Arial" charset="0"/>
              </a:rPr>
              <a:t>single-parent-only </a:t>
            </a:r>
            <a:r>
              <a:rPr lang="en-US" sz="1800" dirty="0">
                <a:latin typeface="Arial" charset="0"/>
              </a:rPr>
              <a:t>households </a:t>
            </a:r>
            <a:r>
              <a:rPr lang="en-US" sz="1800" dirty="0" smtClean="0">
                <a:latin typeface="Arial" charset="0"/>
              </a:rPr>
              <a:t>had greater </a:t>
            </a:r>
            <a:r>
              <a:rPr lang="en-US" sz="1800" dirty="0">
                <a:latin typeface="Arial" charset="0"/>
              </a:rPr>
              <a:t>odds of knowing most of the child’s friends than </a:t>
            </a:r>
            <a:r>
              <a:rPr lang="en-US" sz="1800" dirty="0" smtClean="0">
                <a:latin typeface="Arial" charset="0"/>
              </a:rPr>
              <a:t>two-parent-only families.</a:t>
            </a:r>
            <a:endParaRPr lang="en-GB" sz="1800" dirty="0">
              <a:latin typeface="Arial" charset="0"/>
            </a:endParaRPr>
          </a:p>
          <a:p>
            <a:pPr marL="0" lvl="2" algn="just">
              <a:lnSpc>
                <a:spcPts val="2500"/>
              </a:lnSpc>
            </a:pPr>
            <a:endParaRPr lang="en-GB" sz="2000" dirty="0">
              <a:solidFill>
                <a:srgbClr val="404040"/>
              </a:solidFill>
              <a:latin typeface="Arial" charset="0"/>
            </a:endParaRPr>
          </a:p>
          <a:p>
            <a:pPr algn="just">
              <a:lnSpc>
                <a:spcPts val="2500"/>
              </a:lnSpc>
            </a:pPr>
            <a:endParaRPr lang="en-US" sz="1800" b="1" dirty="0" smtClean="0">
              <a:solidFill>
                <a:srgbClr val="5C7F92"/>
              </a:solidFill>
            </a:endParaRPr>
          </a:p>
        </p:txBody>
      </p:sp>
      <p:sp>
        <p:nvSpPr>
          <p:cNvPr id="202" name="Rectangle 4"/>
          <p:cNvSpPr>
            <a:spLocks noChangeArrowheads="1"/>
          </p:cNvSpPr>
          <p:nvPr/>
        </p:nvSpPr>
        <p:spPr bwMode="auto">
          <a:xfrm>
            <a:off x="28184449" y="24039096"/>
            <a:ext cx="15113667" cy="543981"/>
          </a:xfrm>
          <a:prstGeom prst="round2SameRect">
            <a:avLst/>
          </a:prstGeom>
          <a:solidFill>
            <a:srgbClr val="717074"/>
          </a:solidFill>
          <a:ln w="9525">
            <a:noFill/>
            <a:miter lim="800000"/>
            <a:headEnd/>
            <a:tailEnd/>
          </a:ln>
        </p:spPr>
        <p:txBody>
          <a:bodyPr lIns="274313" tIns="137157" rIns="274313" bIns="137157" anchor="ctr"/>
          <a:lstStyle/>
          <a:p>
            <a:pPr algn="ctr">
              <a:defRPr/>
            </a:pPr>
            <a:r>
              <a:rPr lang="en-US" sz="3200" b="1" dirty="0" smtClean="0">
                <a:solidFill>
                  <a:schemeClr val="bg1"/>
                </a:solidFill>
                <a:latin typeface="+mj-lt"/>
              </a:rPr>
              <a:t>CONCLUSIONS</a:t>
            </a:r>
            <a:endParaRPr lang="en-US" sz="3200" b="1" dirty="0">
              <a:solidFill>
                <a:schemeClr val="bg1"/>
              </a:solidFill>
              <a:latin typeface="+mj-lt"/>
            </a:endParaRPr>
          </a:p>
        </p:txBody>
      </p:sp>
      <p:sp>
        <p:nvSpPr>
          <p:cNvPr id="4097" name="TextBox 4096"/>
          <p:cNvSpPr txBox="1"/>
          <p:nvPr/>
        </p:nvSpPr>
        <p:spPr bwMode="auto">
          <a:xfrm>
            <a:off x="28251633" y="24688800"/>
            <a:ext cx="15046483" cy="2074927"/>
          </a:xfrm>
          <a:prstGeom prst="rect">
            <a:avLst/>
          </a:prstGeom>
          <a:noFill/>
          <a:ln>
            <a:noFill/>
          </a:ln>
        </p:spPr>
        <p:txBody>
          <a:bodyPr vert="horz" wrap="square" lIns="91440" tIns="91440" rIns="91440" bIns="0" numCol="1" rtlCol="0" anchor="t" anchorCtr="0" compatLnSpc="1">
            <a:prstTxWarp prst="textNoShape">
              <a:avLst/>
            </a:prstTxWarp>
            <a:spAutoFit/>
          </a:bodyPr>
          <a:lstStyle/>
          <a:p>
            <a:pPr>
              <a:spcBef>
                <a:spcPts val="0"/>
              </a:spcBef>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1800" dirty="0" smtClean="0"/>
              <a:t>Our findings show that, first, households </a:t>
            </a:r>
            <a:r>
              <a:rPr lang="en-GB" sz="1800" dirty="0"/>
              <a:t>with children include many </a:t>
            </a:r>
            <a:r>
              <a:rPr lang="en-GB" sz="1800" dirty="0" smtClean="0"/>
              <a:t>adults that are not typically examined when the focus is on </a:t>
            </a:r>
            <a:r>
              <a:rPr lang="en-GB" sz="1800" dirty="0" smtClean="0"/>
              <a:t>parents </a:t>
            </a:r>
            <a:r>
              <a:rPr lang="en-GB" sz="1800" dirty="0" smtClean="0"/>
              <a:t>only, and second, these other </a:t>
            </a:r>
            <a:r>
              <a:rPr lang="en-GB" sz="1800" dirty="0" smtClean="0"/>
              <a:t>households </a:t>
            </a:r>
            <a:r>
              <a:rPr lang="en-GB" sz="1800" dirty="0" smtClean="0"/>
              <a:t>differ across various measures of child wellbeing.  Economically, it </a:t>
            </a:r>
            <a:r>
              <a:rPr lang="en-GB" sz="1800" dirty="0" smtClean="0"/>
              <a:t>appears </a:t>
            </a:r>
            <a:r>
              <a:rPr lang="en-GB" sz="1800" dirty="0" smtClean="0"/>
              <a:t>that children </a:t>
            </a:r>
            <a:r>
              <a:rPr lang="en-GB" sz="1800" dirty="0"/>
              <a:t>in these other households </a:t>
            </a:r>
            <a:r>
              <a:rPr lang="en-GB" sz="1800" dirty="0" smtClean="0"/>
              <a:t>are worse </a:t>
            </a:r>
            <a:r>
              <a:rPr lang="en-GB" sz="1800" dirty="0" smtClean="0"/>
              <a:t>off </a:t>
            </a:r>
            <a:r>
              <a:rPr lang="en-GB" sz="1800" dirty="0" smtClean="0"/>
              <a:t>compared </a:t>
            </a:r>
            <a:r>
              <a:rPr lang="en-GB" sz="1800" dirty="0" smtClean="0"/>
              <a:t>to two parent only homes.  However, when looking at other measures, children </a:t>
            </a:r>
            <a:r>
              <a:rPr lang="en-GB" sz="1800" dirty="0"/>
              <a:t>are better </a:t>
            </a:r>
            <a:r>
              <a:rPr lang="en-GB" sz="1800" dirty="0" smtClean="0"/>
              <a:t>off in some single households and </a:t>
            </a:r>
            <a:r>
              <a:rPr lang="en-GB" sz="1800" dirty="0" smtClean="0"/>
              <a:t>in homes </a:t>
            </a:r>
            <a:r>
              <a:rPr lang="en-GB" sz="1800" dirty="0" smtClean="0"/>
              <a:t>that include other adults who are not their parents.</a:t>
            </a:r>
          </a:p>
          <a:p>
            <a:pPr>
              <a:spcBef>
                <a:spcPts val="0"/>
              </a:spcBef>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endParaRPr lang="en-GB" sz="1800" dirty="0"/>
          </a:p>
          <a:p>
            <a:pPr>
              <a:spcBef>
                <a:spcPts val="0"/>
              </a:spcBef>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1800" dirty="0" smtClean="0"/>
              <a:t>These results suggest that we need to look </a:t>
            </a:r>
            <a:r>
              <a:rPr lang="en-GB" sz="1800" dirty="0"/>
              <a:t>at </a:t>
            </a:r>
            <a:r>
              <a:rPr lang="en-GB" sz="1800" dirty="0" smtClean="0"/>
              <a:t>the big </a:t>
            </a:r>
            <a:r>
              <a:rPr lang="en-GB" sz="1800" dirty="0"/>
              <a:t>picture, not just </a:t>
            </a:r>
            <a:r>
              <a:rPr lang="en-GB" sz="1800" dirty="0" smtClean="0"/>
              <a:t>parents.  We need more research </a:t>
            </a:r>
            <a:r>
              <a:rPr lang="en-GB" sz="1800" dirty="0"/>
              <a:t>on non “traditional” </a:t>
            </a:r>
            <a:r>
              <a:rPr lang="en-GB" sz="1800" dirty="0" smtClean="0">
                <a:solidFill>
                  <a:srgbClr val="404040"/>
                </a:solidFill>
              </a:rPr>
              <a:t>households.</a:t>
            </a:r>
            <a:endParaRPr lang="en-GB" sz="1800" dirty="0">
              <a:solidFill>
                <a:srgbClr val="404040"/>
              </a:solidFill>
            </a:endParaRPr>
          </a:p>
          <a:p>
            <a:pPr>
              <a:lnSpc>
                <a:spcPts val="2500"/>
              </a:lnSpc>
              <a:spcBef>
                <a:spcPts val="0"/>
              </a:spcBef>
            </a:pPr>
            <a:endParaRPr lang="en-US" sz="1800" dirty="0" smtClean="0"/>
          </a:p>
        </p:txBody>
      </p:sp>
      <p:sp>
        <p:nvSpPr>
          <p:cNvPr id="117" name="Rectangle 4"/>
          <p:cNvSpPr>
            <a:spLocks noChangeArrowheads="1"/>
          </p:cNvSpPr>
          <p:nvPr/>
        </p:nvSpPr>
        <p:spPr bwMode="auto">
          <a:xfrm>
            <a:off x="28202525" y="26989033"/>
            <a:ext cx="15095592" cy="609600"/>
          </a:xfrm>
          <a:prstGeom prst="round2SameRect">
            <a:avLst/>
          </a:prstGeom>
          <a:solidFill>
            <a:srgbClr val="717074"/>
          </a:solidFill>
          <a:ln w="9525">
            <a:noFill/>
            <a:miter lim="800000"/>
            <a:headEnd/>
            <a:tailEnd/>
          </a:ln>
        </p:spPr>
        <p:txBody>
          <a:bodyPr lIns="274313" tIns="137157" rIns="274313" bIns="137157" anchor="ctr"/>
          <a:lstStyle/>
          <a:p>
            <a:pPr algn="ctr">
              <a:defRPr/>
            </a:pPr>
            <a:r>
              <a:rPr lang="en-US" sz="3200" b="1" dirty="0" smtClean="0">
                <a:solidFill>
                  <a:schemeClr val="bg1"/>
                </a:solidFill>
                <a:latin typeface="+mj-lt"/>
              </a:rPr>
              <a:t>CONTACTS</a:t>
            </a:r>
            <a:endParaRPr lang="en-US" sz="3200" b="1" dirty="0">
              <a:solidFill>
                <a:schemeClr val="bg1"/>
              </a:solidFill>
              <a:latin typeface="+mj-lt"/>
            </a:endParaRPr>
          </a:p>
        </p:txBody>
      </p:sp>
      <p:sp>
        <p:nvSpPr>
          <p:cNvPr id="4098" name="TextBox 4097"/>
          <p:cNvSpPr txBox="1"/>
          <p:nvPr/>
        </p:nvSpPr>
        <p:spPr bwMode="auto">
          <a:xfrm>
            <a:off x="28218041" y="27694293"/>
            <a:ext cx="15113666" cy="733534"/>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ctr">
              <a:lnSpc>
                <a:spcPts val="2500"/>
              </a:lnSpc>
            </a:pPr>
            <a:r>
              <a:rPr lang="en-US" sz="1800" dirty="0"/>
              <a:t>Nola du </a:t>
            </a:r>
            <a:r>
              <a:rPr lang="en-US" sz="1800" dirty="0" err="1"/>
              <a:t>Toit</a:t>
            </a:r>
            <a:r>
              <a:rPr lang="en-US" sz="1800" dirty="0"/>
              <a:t>:  </a:t>
            </a:r>
            <a:r>
              <a:rPr lang="en-US" sz="1800" dirty="0">
                <a:hlinkClick r:id="rId5"/>
              </a:rPr>
              <a:t>dutoit-nola@norc.org</a:t>
            </a:r>
            <a:r>
              <a:rPr lang="en-US" sz="1800" dirty="0"/>
              <a:t>    </a:t>
            </a:r>
            <a:r>
              <a:rPr lang="en-US" sz="1800" dirty="0" smtClean="0"/>
              <a:t>            </a:t>
            </a:r>
            <a:r>
              <a:rPr lang="en-US" sz="1800" dirty="0"/>
              <a:t>Kate Bachtell: </a:t>
            </a:r>
            <a:r>
              <a:rPr lang="en-US" sz="1800" dirty="0">
                <a:hlinkClick r:id="rId6"/>
              </a:rPr>
              <a:t>bachtell-kate@norc.org</a:t>
            </a:r>
            <a:r>
              <a:rPr lang="en-US" sz="1800" dirty="0"/>
              <a:t>     </a:t>
            </a:r>
            <a:r>
              <a:rPr lang="en-US" sz="1800" dirty="0" smtClean="0"/>
              <a:t>          </a:t>
            </a:r>
            <a:r>
              <a:rPr lang="en-US" sz="1800" dirty="0"/>
              <a:t>Catherine Haggerty:  </a:t>
            </a:r>
            <a:r>
              <a:rPr lang="en-US" sz="1800" dirty="0">
                <a:hlinkClick r:id="rId7"/>
              </a:rPr>
              <a:t>haggerty-cathy@norc.org</a:t>
            </a:r>
            <a:endParaRPr lang="en-US" sz="1800" dirty="0"/>
          </a:p>
          <a:p>
            <a:pPr algn="ctr">
              <a:lnSpc>
                <a:spcPts val="2500"/>
              </a:lnSpc>
            </a:pPr>
            <a:endParaRPr lang="en-US" sz="1800" b="1" dirty="0" smtClean="0"/>
          </a:p>
        </p:txBody>
      </p:sp>
      <p:sp>
        <p:nvSpPr>
          <p:cNvPr id="206" name="Rectangle 4"/>
          <p:cNvSpPr>
            <a:spLocks noChangeArrowheads="1"/>
          </p:cNvSpPr>
          <p:nvPr/>
        </p:nvSpPr>
        <p:spPr bwMode="auto">
          <a:xfrm>
            <a:off x="28202525" y="20596111"/>
            <a:ext cx="15089600" cy="543981"/>
          </a:xfrm>
          <a:prstGeom prst="round2SameRect">
            <a:avLst/>
          </a:prstGeom>
          <a:solidFill>
            <a:srgbClr val="717074"/>
          </a:solidFill>
          <a:ln w="9525">
            <a:noFill/>
            <a:miter lim="800000"/>
            <a:headEnd/>
            <a:tailEnd/>
          </a:ln>
        </p:spPr>
        <p:txBody>
          <a:bodyPr lIns="274313" tIns="137157" rIns="274313" bIns="137157" anchor="ctr"/>
          <a:lstStyle/>
          <a:p>
            <a:pPr algn="ctr">
              <a:defRPr/>
            </a:pPr>
            <a:r>
              <a:rPr lang="en-US" sz="3200" b="1" dirty="0" smtClean="0">
                <a:solidFill>
                  <a:schemeClr val="bg1"/>
                </a:solidFill>
                <a:latin typeface="+mj-lt"/>
              </a:rPr>
              <a:t>LIMITATIONS</a:t>
            </a:r>
            <a:endParaRPr lang="en-US" sz="3200" b="1" dirty="0">
              <a:solidFill>
                <a:schemeClr val="bg1"/>
              </a:solidFill>
              <a:latin typeface="+mj-lt"/>
            </a:endParaRPr>
          </a:p>
        </p:txBody>
      </p:sp>
      <p:sp>
        <p:nvSpPr>
          <p:cNvPr id="208" name="TextBox 207"/>
          <p:cNvSpPr txBox="1"/>
          <p:nvPr/>
        </p:nvSpPr>
        <p:spPr bwMode="auto">
          <a:xfrm>
            <a:off x="28202524" y="21336000"/>
            <a:ext cx="14599342" cy="2031325"/>
          </a:xfrm>
          <a:prstGeom prst="rect">
            <a:avLst/>
          </a:prstGeom>
          <a:noFill/>
          <a:ln>
            <a:noFill/>
          </a:ln>
        </p:spPr>
        <p:txBody>
          <a:bodyPr vert="horz" wrap="square" lIns="91440" tIns="91440" rIns="91440" bIns="0" numCol="1" rtlCol="0" anchor="t" anchorCtr="0" compatLnSpc="1">
            <a:prstTxWarp prst="textNoShape">
              <a:avLst/>
            </a:prstTxWarp>
            <a:spAutoFit/>
          </a:bodyPr>
          <a:lstStyle/>
          <a:p>
            <a:pPr marL="336550" indent="-3365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1800" dirty="0" smtClean="0">
                <a:solidFill>
                  <a:srgbClr val="404040"/>
                </a:solidFill>
              </a:rPr>
              <a:t>Data </a:t>
            </a:r>
            <a:r>
              <a:rPr lang="en-GB" sz="1800" dirty="0">
                <a:solidFill>
                  <a:srgbClr val="404040"/>
                </a:solidFill>
              </a:rPr>
              <a:t>not representative of nation's poor</a:t>
            </a:r>
          </a:p>
          <a:p>
            <a:pPr marL="336550" indent="-3365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1800" dirty="0">
                <a:solidFill>
                  <a:srgbClr val="404040"/>
                </a:solidFill>
              </a:rPr>
              <a:t>No higher income cases</a:t>
            </a:r>
          </a:p>
          <a:p>
            <a:pPr marL="336550" indent="-3365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1800" dirty="0">
                <a:solidFill>
                  <a:srgbClr val="404040"/>
                </a:solidFill>
              </a:rPr>
              <a:t>Missing a lot of variation within groups</a:t>
            </a:r>
          </a:p>
          <a:p>
            <a:pPr marL="793750" lvl="1" indent="-3365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1800" dirty="0">
                <a:solidFill>
                  <a:srgbClr val="404040"/>
                </a:solidFill>
              </a:rPr>
              <a:t>Extended family </a:t>
            </a:r>
            <a:r>
              <a:rPr lang="en-GB" sz="1800" dirty="0" smtClean="0">
                <a:solidFill>
                  <a:srgbClr val="404040"/>
                </a:solidFill>
              </a:rPr>
              <a:t>adults = Uncle </a:t>
            </a:r>
            <a:r>
              <a:rPr lang="en-GB" sz="1800" dirty="0">
                <a:solidFill>
                  <a:srgbClr val="404040"/>
                </a:solidFill>
              </a:rPr>
              <a:t>v. </a:t>
            </a:r>
            <a:r>
              <a:rPr lang="en-GB" sz="1800" dirty="0" smtClean="0">
                <a:solidFill>
                  <a:srgbClr val="404040"/>
                </a:solidFill>
              </a:rPr>
              <a:t>aunt?</a:t>
            </a:r>
          </a:p>
          <a:p>
            <a:pPr marL="793750" lvl="1" indent="-3365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1800" dirty="0" smtClean="0">
                <a:solidFill>
                  <a:srgbClr val="404040"/>
                </a:solidFill>
              </a:rPr>
              <a:t>Cohabiting </a:t>
            </a:r>
            <a:r>
              <a:rPr lang="en-GB" sz="1800" dirty="0">
                <a:solidFill>
                  <a:srgbClr val="404040"/>
                </a:solidFill>
              </a:rPr>
              <a:t>partner of parent </a:t>
            </a:r>
            <a:r>
              <a:rPr lang="en-GB" sz="1800" dirty="0" smtClean="0">
                <a:solidFill>
                  <a:srgbClr val="404040"/>
                </a:solidFill>
              </a:rPr>
              <a:t>(not biological parent of child) = </a:t>
            </a:r>
            <a:r>
              <a:rPr lang="en-GB" sz="1800" dirty="0">
                <a:solidFill>
                  <a:srgbClr val="404040"/>
                </a:solidFill>
              </a:rPr>
              <a:t>non-related </a:t>
            </a:r>
            <a:r>
              <a:rPr lang="en-GB" sz="1800" dirty="0" smtClean="0">
                <a:solidFill>
                  <a:srgbClr val="404040"/>
                </a:solidFill>
              </a:rPr>
              <a:t>adult?</a:t>
            </a:r>
            <a:endParaRPr lang="en-GB" sz="1800" dirty="0">
              <a:solidFill>
                <a:srgbClr val="404040"/>
              </a:solidFill>
            </a:endParaRPr>
          </a:p>
          <a:p>
            <a:pPr marL="336550" indent="-3365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1800" dirty="0">
                <a:solidFill>
                  <a:srgbClr val="404040"/>
                </a:solidFill>
              </a:rPr>
              <a:t>Presence of other </a:t>
            </a:r>
            <a:r>
              <a:rPr lang="en-GB" sz="1800" dirty="0" smtClean="0">
                <a:solidFill>
                  <a:srgbClr val="404040"/>
                </a:solidFill>
              </a:rPr>
              <a:t>children</a:t>
            </a:r>
          </a:p>
          <a:p>
            <a:pPr marL="336550" indent="-336550">
              <a:spcBef>
                <a:spcPts val="0"/>
              </a:spcBef>
              <a:buFont typeface="Arial"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1800" dirty="0" smtClean="0">
                <a:solidFill>
                  <a:srgbClr val="404040"/>
                </a:solidFill>
              </a:rPr>
              <a:t>Part 1 and Part 2 do not have comparable household structure groups</a:t>
            </a:r>
          </a:p>
        </p:txBody>
      </p:sp>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4347" y="3970151"/>
            <a:ext cx="6064217" cy="440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01978" y="7953671"/>
            <a:ext cx="6064217" cy="440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0" y="4684811"/>
            <a:ext cx="7710219" cy="559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80701" y="13754593"/>
            <a:ext cx="1274127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82928" y="16656625"/>
            <a:ext cx="9547225"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76578" y="19725629"/>
            <a:ext cx="955357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965400" y="4684811"/>
            <a:ext cx="8656637"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00274" y="8620330"/>
            <a:ext cx="9272587"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600274" y="12535475"/>
            <a:ext cx="9272587"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ORC Template PowerPoint">
  <a:themeElements>
    <a:clrScheme name="NORC Color Scheme">
      <a:dk1>
        <a:srgbClr val="404040"/>
      </a:dk1>
      <a:lt1>
        <a:srgbClr val="FFFFFF"/>
      </a:lt1>
      <a:dk2>
        <a:srgbClr val="404040"/>
      </a:dk2>
      <a:lt2>
        <a:srgbClr val="CCCCCC"/>
      </a:lt2>
      <a:accent1>
        <a:srgbClr val="717074"/>
      </a:accent1>
      <a:accent2>
        <a:srgbClr val="F3901D"/>
      </a:accent2>
      <a:accent3>
        <a:srgbClr val="5C7F92"/>
      </a:accent3>
      <a:accent4>
        <a:srgbClr val="C6BF70"/>
      </a:accent4>
      <a:accent5>
        <a:srgbClr val="70A489"/>
      </a:accent5>
      <a:accent6>
        <a:srgbClr val="98002E"/>
      </a:accent6>
      <a:hlink>
        <a:srgbClr val="F3901D"/>
      </a:hlink>
      <a:folHlink>
        <a:srgbClr val="71707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spPr>
      <a:bodyPr vert="horz" wrap="square" lIns="91440" tIns="91440" rIns="91440" bIns="0" numCol="1" anchor="t" anchorCtr="0" compatLnSpc="1">
        <a:prstTxWarp prst="textNoShape">
          <a:avLst/>
        </a:prstTxWarp>
      </a:bodyPr>
      <a:lstStyle>
        <a:defPPr>
          <a:lnSpc>
            <a:spcPts val="2500"/>
          </a:lnSpc>
          <a:defRPr sz="1800" b="1" dirty="0"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78E575E95FE341B5954C427979F220" ma:contentTypeVersion="5" ma:contentTypeDescription="Create a new document." ma:contentTypeScope="" ma:versionID="94db8f5e4a904c252199f146abc08d84">
  <xsd:schema xmlns:xsd="http://www.w3.org/2001/XMLSchema" xmlns:p="http://schemas.microsoft.com/office/2006/metadata/properties" targetNamespace="http://schemas.microsoft.com/office/2006/metadata/properties" ma:root="true" ma:fieldsID="daff7a8922ca223246d6f9669ee62a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52267D-12DB-49F3-8695-FA5A8535A03B}">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5E78692C-AE39-4C78-8CE6-8496738A4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77407EE-719C-4461-943C-1F1A4D3A92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NORC Template PowerPoint</Template>
  <TotalTime>1708</TotalTime>
  <Words>1762</Words>
  <Application>Microsoft Office PowerPoint</Application>
  <PresentationFormat>Custom</PresentationFormat>
  <Paragraphs>202</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NORC Template PowerPoint</vt:lpstr>
      <vt:lpstr>Custom Design</vt:lpstr>
      <vt:lpstr>PowerPoint Presentation</vt:lpstr>
    </vt:vector>
  </TitlesOfParts>
  <Company>NORC at the Univeristy of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Lanier</dc:creator>
  <cp:lastModifiedBy>NORC</cp:lastModifiedBy>
  <cp:revision>248</cp:revision>
  <cp:lastPrinted>2011-05-10T14:00:50Z</cp:lastPrinted>
  <dcterms:created xsi:type="dcterms:W3CDTF">2011-01-21T18:17:35Z</dcterms:created>
  <dcterms:modified xsi:type="dcterms:W3CDTF">2012-04-25T15:27:32Z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0x0101001B78E575E95FE341B5954C427979F220</vt:lpwstr>
  </property>
</Properties>
</file>