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6" r:id="rId2"/>
    <p:sldId id="367" r:id="rId3"/>
    <p:sldId id="414" r:id="rId4"/>
    <p:sldId id="413" r:id="rId5"/>
    <p:sldId id="422" r:id="rId6"/>
    <p:sldId id="423" r:id="rId7"/>
    <p:sldId id="417" r:id="rId8"/>
    <p:sldId id="350" r:id="rId9"/>
    <p:sldId id="398" r:id="rId10"/>
    <p:sldId id="399" r:id="rId11"/>
    <p:sldId id="400" r:id="rId12"/>
    <p:sldId id="394" r:id="rId13"/>
    <p:sldId id="393" r:id="rId14"/>
    <p:sldId id="404" r:id="rId15"/>
    <p:sldId id="406" r:id="rId16"/>
    <p:sldId id="415" r:id="rId17"/>
    <p:sldId id="418" r:id="rId18"/>
    <p:sldId id="419" r:id="rId19"/>
    <p:sldId id="416" r:id="rId20"/>
    <p:sldId id="421" r:id="rId21"/>
    <p:sldId id="42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tingolo, Rob" initials="P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12326F"/>
    <a:srgbClr val="CC3300"/>
    <a:srgbClr val="5285B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69580" autoAdjust="0"/>
  </p:normalViewPr>
  <p:slideViewPr>
    <p:cSldViewPr>
      <p:cViewPr varScale="1">
        <p:scale>
          <a:sx n="54" d="100"/>
          <a:sy n="54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7B5FAA-9172-400D-817D-8A7907E8D6A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A7276F-5DBA-41CB-B9F2-E4059AB0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5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B2FCB0-AD79-4D84-923D-75E1231C68C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8B881B-B5FE-420E-84AC-9DD99B2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81B-B5FE-420E-84AC-9DD99B28D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81B-B5FE-420E-84AC-9DD99B28D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897158D-02D2-46B4-B5FA-6DE737BEB76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81B-B5FE-420E-84AC-9DD99B28D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1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9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1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9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1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81B-B5FE-420E-84AC-9DD99B28D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4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81B-B5FE-420E-84AC-9DD99B28D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81B-B5FE-420E-84AC-9DD99B28D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881B-B5FE-420E-84AC-9DD99B28D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D0DC-5A42-45A7-A1D1-45D39285C4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3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6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1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37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8392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H="1">
            <a:off x="457200" y="6332537"/>
            <a:ext cx="7696200" cy="0"/>
          </a:xfrm>
          <a:prstGeom prst="line">
            <a:avLst/>
          </a:prstGeom>
          <a:noFill/>
          <a:ln w="9525">
            <a:solidFill>
              <a:srgbClr val="5285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5285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12326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 descr="UI-logo-square-onl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203950"/>
            <a:ext cx="292100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533400" y="6336505"/>
            <a:ext cx="19543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olidFill>
                  <a:srgbClr val="12326F"/>
                </a:solidFill>
                <a:latin typeface="Palatino Linotype" pitchFamily="18" charset="0"/>
              </a:rPr>
              <a:t>THE URBAN </a:t>
            </a:r>
            <a:r>
              <a:rPr lang="en-US" sz="1200" baseline="0" dirty="0">
                <a:solidFill>
                  <a:srgbClr val="12326F"/>
                </a:solidFill>
                <a:latin typeface="Palatino Linotype" pitchFamily="18" charset="0"/>
              </a:rPr>
              <a:t>INSTITUTE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58000" y="6271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A6DD-A3DC-4CE2-A248-D8501B50D4A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aseline="0">
          <a:solidFill>
            <a:schemeClr val="accent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285B8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730375"/>
            <a:ext cx="9144000" cy="1470025"/>
          </a:xfrm>
        </p:spPr>
        <p:txBody>
          <a:bodyPr/>
          <a:lstStyle/>
          <a:p>
            <a:r>
              <a:rPr lang="en-US" sz="3600" dirty="0" smtClean="0"/>
              <a:t>How do we evaluate place-based programs? </a:t>
            </a:r>
            <a:br>
              <a:rPr lang="en-US" sz="3600" dirty="0" smtClean="0"/>
            </a:br>
            <a:r>
              <a:rPr lang="en-US" sz="3600" dirty="0" smtClean="0"/>
              <a:t>Five questions to consider.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153400" cy="1600200"/>
          </a:xfrm>
        </p:spPr>
        <p:txBody>
          <a:bodyPr/>
          <a:lstStyle/>
          <a:p>
            <a:r>
              <a:rPr lang="en-US" sz="3000" dirty="0" smtClean="0"/>
              <a:t>Brett Theodos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03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American Evaluation Association</a:t>
            </a:r>
          </a:p>
          <a:p>
            <a:pPr algn="ctr"/>
            <a:r>
              <a:rPr lang="en-US" sz="2400" i="1" dirty="0" smtClean="0"/>
              <a:t>October 17, 2013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861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Metro\BTheodos\MC School Mobility\Presentations\2012.01.31_Casey Briefing\Maps\Wa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7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" y="6035040"/>
            <a:ext cx="16764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671 Wave 2 Children</a:t>
            </a:r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401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Providence Making Connections Site—Wave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K:\Metro\BTheodos\MC School Mobility\Presentations\2012.01.31_Casey Briefing\Maps\Wav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" y="6035040"/>
            <a:ext cx="18288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666 Wave 3 Children</a:t>
            </a:r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400" y="25401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Providence Making Connections Site—Wave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How “stable” or mobile is the unit of analysis?</a:t>
            </a:r>
            <a:endParaRPr lang="en-US" sz="36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13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3" y="1258887"/>
            <a:ext cx="7713447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Mobility </a:t>
            </a:r>
            <a:r>
              <a:rPr lang="en-US" dirty="0" smtClean="0"/>
              <a:t>Rates Over ~3 Years in Making Connections Neighborhoods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dirty="0" smtClean="0"/>
              <a:t>Components of Neighborhood Change: Conceptual Approach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498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Changing Circumstances for Stayers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cs typeface="Tahoma" pitchFamily="34" charset="0"/>
              </a:rPr>
              <a:t>Changes </a:t>
            </a:r>
            <a:r>
              <a:rPr lang="en-US" dirty="0">
                <a:cs typeface="Tahoma" pitchFamily="34" charset="0"/>
              </a:rPr>
              <a:t>as </a:t>
            </a:r>
            <a:r>
              <a:rPr lang="en-US" dirty="0" smtClean="0">
                <a:cs typeface="Tahoma" pitchFamily="34" charset="0"/>
              </a:rPr>
              <a:t>Out-movers replaced by Newcomers</a:t>
            </a:r>
            <a:endParaRPr lang="en-US" dirty="0">
              <a:cs typeface="Tahoma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038600" y="2093216"/>
            <a:ext cx="3581400" cy="1384300"/>
            <a:chOff x="4038600" y="1981199"/>
            <a:chExt cx="3581400" cy="1384300"/>
          </a:xfrm>
        </p:grpSpPr>
        <p:grpSp>
          <p:nvGrpSpPr>
            <p:cNvPr id="11398" name="Group 380"/>
            <p:cNvGrpSpPr>
              <a:grpSpLocks/>
            </p:cNvGrpSpPr>
            <p:nvPr/>
          </p:nvGrpSpPr>
          <p:grpSpPr bwMode="auto">
            <a:xfrm>
              <a:off x="4572000" y="1981199"/>
              <a:ext cx="3048000" cy="1384300"/>
              <a:chOff x="2880" y="1440"/>
              <a:chExt cx="1920" cy="872"/>
            </a:xfrm>
          </p:grpSpPr>
          <p:sp>
            <p:nvSpPr>
              <p:cNvPr id="11400" name="Text Box 88"/>
              <p:cNvSpPr txBox="1">
                <a:spLocks noChangeArrowheads="1"/>
              </p:cNvSpPr>
              <p:nvPr/>
            </p:nvSpPr>
            <p:spPr bwMode="auto">
              <a:xfrm>
                <a:off x="2880" y="1440"/>
                <a:ext cx="1920" cy="872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tx2"/>
                    </a:solidFill>
                  </a:rPr>
                  <a:t>Wave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2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1401" name="Group 379"/>
              <p:cNvGrpSpPr>
                <a:grpSpLocks/>
              </p:cNvGrpSpPr>
              <p:nvPr/>
            </p:nvGrpSpPr>
            <p:grpSpPr bwMode="auto">
              <a:xfrm>
                <a:off x="2976" y="1719"/>
                <a:ext cx="1680" cy="480"/>
                <a:chOff x="2976" y="1719"/>
                <a:chExt cx="1680" cy="480"/>
              </a:xfrm>
            </p:grpSpPr>
            <p:grpSp>
              <p:nvGrpSpPr>
                <p:cNvPr id="11402" name="Group 53"/>
                <p:cNvGrpSpPr>
                  <a:grpSpLocks/>
                </p:cNvGrpSpPr>
                <p:nvPr/>
              </p:nvGrpSpPr>
              <p:grpSpPr bwMode="auto">
                <a:xfrm>
                  <a:off x="2976" y="1719"/>
                  <a:ext cx="336" cy="480"/>
                  <a:chOff x="714" y="1968"/>
                  <a:chExt cx="444" cy="672"/>
                </a:xfrm>
              </p:grpSpPr>
              <p:sp>
                <p:nvSpPr>
                  <p:cNvPr id="1143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7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8" name="Rectangle 55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9" name="Rectangle 57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0" name="Rectangle 58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1" name="Rectangle 59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03" name="Group 60"/>
                <p:cNvGrpSpPr>
                  <a:grpSpLocks/>
                </p:cNvGrpSpPr>
                <p:nvPr/>
              </p:nvGrpSpPr>
              <p:grpSpPr bwMode="auto">
                <a:xfrm>
                  <a:off x="3312" y="1719"/>
                  <a:ext cx="336" cy="480"/>
                  <a:chOff x="714" y="1968"/>
                  <a:chExt cx="444" cy="672"/>
                </a:xfrm>
              </p:grpSpPr>
              <p:sp>
                <p:nvSpPr>
                  <p:cNvPr id="11430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1" name="Rectangle 62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3" name="Rectangle 64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4" name="Rectangle 65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5" name="Rectangle 66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04" name="Group 67"/>
                <p:cNvGrpSpPr>
                  <a:grpSpLocks/>
                </p:cNvGrpSpPr>
                <p:nvPr/>
              </p:nvGrpSpPr>
              <p:grpSpPr bwMode="auto">
                <a:xfrm>
                  <a:off x="3648" y="1719"/>
                  <a:ext cx="336" cy="480"/>
                  <a:chOff x="714" y="1968"/>
                  <a:chExt cx="444" cy="672"/>
                </a:xfrm>
              </p:grpSpPr>
              <p:sp>
                <p:nvSpPr>
                  <p:cNvPr id="1142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5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6" name="Rectangle 69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7" name="Rectangle 71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8" name="Rectangle 72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9" name="Rectangle 73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05" name="Group 74"/>
                <p:cNvGrpSpPr>
                  <a:grpSpLocks/>
                </p:cNvGrpSpPr>
                <p:nvPr/>
              </p:nvGrpSpPr>
              <p:grpSpPr bwMode="auto">
                <a:xfrm>
                  <a:off x="3984" y="1719"/>
                  <a:ext cx="336" cy="480"/>
                  <a:chOff x="714" y="1968"/>
                  <a:chExt cx="444" cy="672"/>
                </a:xfrm>
              </p:grpSpPr>
              <p:sp>
                <p:nvSpPr>
                  <p:cNvPr id="1141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0" name="Rectangle 76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1" name="Rectangle 78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2" name="Rectangle 79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3" name="Rectangle 80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rgbClr val="33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06" name="Group 81"/>
                <p:cNvGrpSpPr>
                  <a:grpSpLocks/>
                </p:cNvGrpSpPr>
                <p:nvPr/>
              </p:nvGrpSpPr>
              <p:grpSpPr bwMode="auto">
                <a:xfrm>
                  <a:off x="4320" y="1719"/>
                  <a:ext cx="336" cy="480"/>
                  <a:chOff x="714" y="1968"/>
                  <a:chExt cx="444" cy="672"/>
                </a:xfrm>
              </p:grpSpPr>
              <p:sp>
                <p:nvSpPr>
                  <p:cNvPr id="1141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3" name="Rectangle 83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5" name="Rectangle 85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6" name="Rectangle 86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7" name="Rectangle 87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407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3404" y="1824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2</a:t>
                  </a:r>
                </a:p>
              </p:txBody>
            </p:sp>
            <p:sp>
              <p:nvSpPr>
                <p:cNvPr id="11408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4412" y="1824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 dirty="0"/>
                    <a:t>5</a:t>
                  </a:r>
                </a:p>
              </p:txBody>
            </p:sp>
            <p:sp>
              <p:nvSpPr>
                <p:cNvPr id="1140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062" y="1814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 dirty="0"/>
                    <a:t>1</a:t>
                  </a:r>
                </a:p>
              </p:txBody>
            </p:sp>
            <p:sp>
              <p:nvSpPr>
                <p:cNvPr id="11410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738" y="1824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 dirty="0"/>
                    <a:t>3</a:t>
                  </a:r>
                </a:p>
              </p:txBody>
            </p:sp>
            <p:sp>
              <p:nvSpPr>
                <p:cNvPr id="1141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072" y="1824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4</a:t>
                  </a:r>
                </a:p>
              </p:txBody>
            </p:sp>
          </p:grpSp>
        </p:grpSp>
        <p:sp>
          <p:nvSpPr>
            <p:cNvPr id="11399" name="Line 89"/>
            <p:cNvSpPr>
              <a:spLocks noChangeShapeType="1"/>
            </p:cNvSpPr>
            <p:nvPr/>
          </p:nvSpPr>
          <p:spPr bwMode="auto">
            <a:xfrm>
              <a:off x="4038600" y="2666999"/>
              <a:ext cx="3810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2120205"/>
            <a:ext cx="3048000" cy="1384995"/>
            <a:chOff x="762000" y="2120205"/>
            <a:chExt cx="3048000" cy="1384995"/>
          </a:xfrm>
        </p:grpSpPr>
        <p:grpSp>
          <p:nvGrpSpPr>
            <p:cNvPr id="9" name="Group 8"/>
            <p:cNvGrpSpPr/>
            <p:nvPr/>
          </p:nvGrpSpPr>
          <p:grpSpPr>
            <a:xfrm>
              <a:off x="762000" y="2120205"/>
              <a:ext cx="3048000" cy="1384995"/>
              <a:chOff x="762000" y="2008189"/>
              <a:chExt cx="3048000" cy="1384995"/>
            </a:xfrm>
          </p:grpSpPr>
          <p:sp>
            <p:nvSpPr>
              <p:cNvPr id="11362" name="Text Box 49"/>
              <p:cNvSpPr txBox="1">
                <a:spLocks noChangeArrowheads="1"/>
              </p:cNvSpPr>
              <p:nvPr/>
            </p:nvSpPr>
            <p:spPr bwMode="auto">
              <a:xfrm>
                <a:off x="762000" y="2008189"/>
                <a:ext cx="3048000" cy="138499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tx2"/>
                    </a:solidFill>
                  </a:rPr>
                  <a:t>Wave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1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914400" y="2451100"/>
                <a:ext cx="2667000" cy="762000"/>
                <a:chOff x="914400" y="2451100"/>
                <a:chExt cx="2667000" cy="762000"/>
              </a:xfrm>
            </p:grpSpPr>
            <p:grpSp>
              <p:nvGrpSpPr>
                <p:cNvPr id="11363" name="Group 19"/>
                <p:cNvGrpSpPr>
                  <a:grpSpLocks/>
                </p:cNvGrpSpPr>
                <p:nvPr/>
              </p:nvGrpSpPr>
              <p:grpSpPr bwMode="auto">
                <a:xfrm>
                  <a:off x="914400" y="2451100"/>
                  <a:ext cx="533400" cy="762000"/>
                  <a:chOff x="714" y="1968"/>
                  <a:chExt cx="444" cy="672"/>
                </a:xfrm>
              </p:grpSpPr>
              <p:sp>
                <p:nvSpPr>
                  <p:cNvPr id="1139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3" name="Rectangle 9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5" name="Rectangle 13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6" name="Rectangle 15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7" name="Rectangle 16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4" name="Group 20"/>
                <p:cNvGrpSpPr>
                  <a:grpSpLocks/>
                </p:cNvGrpSpPr>
                <p:nvPr/>
              </p:nvGrpSpPr>
              <p:grpSpPr bwMode="auto">
                <a:xfrm>
                  <a:off x="1447800" y="2451100"/>
                  <a:ext cx="533400" cy="762000"/>
                  <a:chOff x="714" y="1968"/>
                  <a:chExt cx="444" cy="672"/>
                </a:xfrm>
              </p:grpSpPr>
              <p:sp>
                <p:nvSpPr>
                  <p:cNvPr id="1138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7" name="Rectangle 22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9" name="Rectangle 24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0" name="Rectangle 25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1" name="Rectangle 26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5" name="Group 27"/>
                <p:cNvGrpSpPr>
                  <a:grpSpLocks/>
                </p:cNvGrpSpPr>
                <p:nvPr/>
              </p:nvGrpSpPr>
              <p:grpSpPr bwMode="auto">
                <a:xfrm>
                  <a:off x="1981200" y="2451100"/>
                  <a:ext cx="533400" cy="762000"/>
                  <a:chOff x="714" y="1968"/>
                  <a:chExt cx="444" cy="672"/>
                </a:xfrm>
              </p:grpSpPr>
              <p:sp>
                <p:nvSpPr>
                  <p:cNvPr id="1138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1" name="Rectangle 29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3" name="Rectangle 31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4" name="Rectangle 32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5" name="Rectangle 33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6" name="Group 34"/>
                <p:cNvGrpSpPr>
                  <a:grpSpLocks/>
                </p:cNvGrpSpPr>
                <p:nvPr/>
              </p:nvGrpSpPr>
              <p:grpSpPr bwMode="auto">
                <a:xfrm>
                  <a:off x="2514600" y="2451100"/>
                  <a:ext cx="533400" cy="762000"/>
                  <a:chOff x="714" y="1968"/>
                  <a:chExt cx="444" cy="672"/>
                </a:xfrm>
                <a:solidFill>
                  <a:srgbClr val="336600"/>
                </a:solidFill>
              </p:grpSpPr>
              <p:sp>
                <p:nvSpPr>
                  <p:cNvPr id="1137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5" name="Rectangle 36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6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7" name="Rectangle 38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8" name="Rectangle 39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9" name="Rectangle 40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7" name="Group 41"/>
                <p:cNvGrpSpPr>
                  <a:grpSpLocks/>
                </p:cNvGrpSpPr>
                <p:nvPr/>
              </p:nvGrpSpPr>
              <p:grpSpPr bwMode="auto">
                <a:xfrm>
                  <a:off x="3048000" y="2451100"/>
                  <a:ext cx="533400" cy="762000"/>
                  <a:chOff x="714" y="1968"/>
                  <a:chExt cx="444" cy="672"/>
                </a:xfrm>
                <a:solidFill>
                  <a:srgbClr val="336600"/>
                </a:solidFill>
              </p:grpSpPr>
              <p:sp>
                <p:nvSpPr>
                  <p:cNvPr id="1136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9" name="Rectangle 43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1" name="Rectangle 45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2" name="Rectangle 46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3" name="Rectangle 47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1050925" y="2743200"/>
              <a:ext cx="2393950" cy="244475"/>
              <a:chOff x="1050925" y="2603500"/>
              <a:chExt cx="2393950" cy="244475"/>
            </a:xfrm>
          </p:grpSpPr>
          <p:sp>
            <p:nvSpPr>
              <p:cNvPr id="11356" name="Text Box 90"/>
              <p:cNvSpPr txBox="1">
                <a:spLocks noChangeArrowheads="1"/>
              </p:cNvSpPr>
              <p:nvPr/>
            </p:nvSpPr>
            <p:spPr bwMode="auto">
              <a:xfrm>
                <a:off x="1050925" y="26035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 dirty="0"/>
                  <a:t>1</a:t>
                </a:r>
              </a:p>
            </p:txBody>
          </p:sp>
          <p:sp>
            <p:nvSpPr>
              <p:cNvPr id="11357" name="Text Box 91"/>
              <p:cNvSpPr txBox="1">
                <a:spLocks noChangeArrowheads="1"/>
              </p:cNvSpPr>
              <p:nvPr/>
            </p:nvSpPr>
            <p:spPr bwMode="auto">
              <a:xfrm>
                <a:off x="1590675" y="26035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2</a:t>
                </a:r>
              </a:p>
            </p:txBody>
          </p:sp>
          <p:sp>
            <p:nvSpPr>
              <p:cNvPr id="11358" name="Text Box 92"/>
              <p:cNvSpPr txBox="1">
                <a:spLocks noChangeArrowheads="1"/>
              </p:cNvSpPr>
              <p:nvPr/>
            </p:nvSpPr>
            <p:spPr bwMode="auto">
              <a:xfrm>
                <a:off x="2130425" y="26035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3</a:t>
                </a:r>
              </a:p>
            </p:txBody>
          </p:sp>
          <p:sp>
            <p:nvSpPr>
              <p:cNvPr id="11359" name="Text Box 93"/>
              <p:cNvSpPr txBox="1">
                <a:spLocks noChangeArrowheads="1"/>
              </p:cNvSpPr>
              <p:nvPr/>
            </p:nvSpPr>
            <p:spPr bwMode="auto">
              <a:xfrm>
                <a:off x="2651125" y="26035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4</a:t>
                </a:r>
              </a:p>
            </p:txBody>
          </p:sp>
          <p:sp>
            <p:nvSpPr>
              <p:cNvPr id="11360" name="Text Box 94"/>
              <p:cNvSpPr txBox="1">
                <a:spLocks noChangeArrowheads="1"/>
              </p:cNvSpPr>
              <p:nvPr/>
            </p:nvSpPr>
            <p:spPr bwMode="auto">
              <a:xfrm>
                <a:off x="3190875" y="26035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5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762000" y="4343400"/>
            <a:ext cx="6858000" cy="1384995"/>
            <a:chOff x="762000" y="4343400"/>
            <a:chExt cx="685800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4038600" y="4343400"/>
              <a:ext cx="3581400" cy="1384995"/>
              <a:chOff x="4038600" y="4343400"/>
              <a:chExt cx="3581400" cy="138499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572000" y="4343400"/>
                <a:ext cx="3048000" cy="1384995"/>
                <a:chOff x="4572000" y="4419600"/>
                <a:chExt cx="3048000" cy="138499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572000" y="4419600"/>
                  <a:ext cx="3048000" cy="1384995"/>
                  <a:chOff x="4572000" y="4419600"/>
                  <a:chExt cx="3048000" cy="1384995"/>
                </a:xfrm>
              </p:grpSpPr>
              <p:sp>
                <p:nvSpPr>
                  <p:cNvPr id="11322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0" y="4419600"/>
                    <a:ext cx="3048000" cy="1384995"/>
                  </a:xfrm>
                  <a:prstGeom prst="rect">
                    <a:avLst/>
                  </a:prstGeom>
                  <a:noFill/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dirty="0">
                        <a:solidFill>
                          <a:schemeClr val="tx2"/>
                        </a:solidFill>
                      </a:rPr>
                      <a:t>Wave </a:t>
                    </a: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2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  <a:p>
                    <a:pPr eaLnBrk="1" hangingPunct="1"/>
                    <a:endParaRPr lang="en-US" dirty="0">
                      <a:solidFill>
                        <a:schemeClr val="tx2"/>
                      </a:solidFill>
                    </a:endParaRPr>
                  </a:p>
                  <a:p>
                    <a:pPr eaLnBrk="1" hangingPunct="1"/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4724400" y="4848225"/>
                    <a:ext cx="2133600" cy="762000"/>
                    <a:chOff x="4724400" y="4848225"/>
                    <a:chExt cx="2133600" cy="762000"/>
                  </a:xfrm>
                </p:grpSpPr>
                <p:grpSp>
                  <p:nvGrpSpPr>
                    <p:cNvPr id="11323" name="Group 2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4848225"/>
                      <a:ext cx="533400" cy="762000"/>
                      <a:chOff x="714" y="1968"/>
                      <a:chExt cx="444" cy="672"/>
                    </a:xfrm>
                    <a:solidFill>
                      <a:srgbClr val="336600"/>
                    </a:solidFill>
                  </p:grpSpPr>
                  <p:sp>
                    <p:nvSpPr>
                      <p:cNvPr id="11349" name="Oval 2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968"/>
                        <a:ext cx="144" cy="14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50" name="Rectangle 289"/>
                      <p:cNvSpPr>
                        <a:spLocks noChangeArrowheads="1"/>
                      </p:cNvSpPr>
                      <p:nvPr/>
                    </p:nvSpPr>
                    <p:spPr bwMode="auto">
                      <a:xfrm rot="3328668">
                        <a:off x="787" y="2087"/>
                        <a:ext cx="51" cy="1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51" name="Rectangle 2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2112"/>
                        <a:ext cx="144" cy="28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52" name="Rectangle 291"/>
                      <p:cNvSpPr>
                        <a:spLocks noChangeArrowheads="1"/>
                      </p:cNvSpPr>
                      <p:nvPr/>
                    </p:nvSpPr>
                    <p:spPr bwMode="auto">
                      <a:xfrm rot="1585193">
                        <a:off x="816" y="2359"/>
                        <a:ext cx="64" cy="28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53" name="Rectangl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-1523166">
                        <a:off x="992" y="2359"/>
                        <a:ext cx="64" cy="28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54" name="Rectangl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3508016">
                        <a:off x="1033" y="2084"/>
                        <a:ext cx="51" cy="1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24" name="Group 2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7800" y="4848225"/>
                      <a:ext cx="533400" cy="762000"/>
                      <a:chOff x="714" y="1968"/>
                      <a:chExt cx="444" cy="672"/>
                    </a:xfrm>
                    <a:solidFill>
                      <a:srgbClr val="336600"/>
                    </a:solidFill>
                  </p:grpSpPr>
                  <p:sp>
                    <p:nvSpPr>
                      <p:cNvPr id="11343" name="Oval 2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968"/>
                        <a:ext cx="144" cy="14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4" name="Rectangle 296"/>
                      <p:cNvSpPr>
                        <a:spLocks noChangeArrowheads="1"/>
                      </p:cNvSpPr>
                      <p:nvPr/>
                    </p:nvSpPr>
                    <p:spPr bwMode="auto">
                      <a:xfrm rot="3328668">
                        <a:off x="787" y="2087"/>
                        <a:ext cx="51" cy="1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5" name="Rectangle 2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2112"/>
                        <a:ext cx="144" cy="28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6" name="Rectangle 298"/>
                      <p:cNvSpPr>
                        <a:spLocks noChangeArrowheads="1"/>
                      </p:cNvSpPr>
                      <p:nvPr/>
                    </p:nvSpPr>
                    <p:spPr bwMode="auto">
                      <a:xfrm rot="1585193">
                        <a:off x="816" y="2359"/>
                        <a:ext cx="64" cy="28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7" name="Rectangle 299"/>
                      <p:cNvSpPr>
                        <a:spLocks noChangeArrowheads="1"/>
                      </p:cNvSpPr>
                      <p:nvPr/>
                    </p:nvSpPr>
                    <p:spPr bwMode="auto">
                      <a:xfrm rot="-1523166">
                        <a:off x="992" y="2359"/>
                        <a:ext cx="64" cy="28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8" name="Rectangle 300"/>
                      <p:cNvSpPr>
                        <a:spLocks noChangeArrowheads="1"/>
                      </p:cNvSpPr>
                      <p:nvPr/>
                    </p:nvSpPr>
                    <p:spPr bwMode="auto">
                      <a:xfrm rot="-3508016">
                        <a:off x="1033" y="2084"/>
                        <a:ext cx="51" cy="1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25" name="Group 3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91200" y="4848225"/>
                      <a:ext cx="533400" cy="762000"/>
                      <a:chOff x="714" y="1968"/>
                      <a:chExt cx="444" cy="672"/>
                    </a:xfrm>
                  </p:grpSpPr>
                  <p:sp>
                    <p:nvSpPr>
                      <p:cNvPr id="11337" name="Oval 3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968"/>
                        <a:ext cx="144" cy="14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38" name="Rectangle 303"/>
                      <p:cNvSpPr>
                        <a:spLocks noChangeArrowheads="1"/>
                      </p:cNvSpPr>
                      <p:nvPr/>
                    </p:nvSpPr>
                    <p:spPr bwMode="auto">
                      <a:xfrm rot="3328668">
                        <a:off x="787" y="2087"/>
                        <a:ext cx="51" cy="19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39" name="Rectangle 3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2112"/>
                        <a:ext cx="144" cy="2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0" name="Rectangle 305"/>
                      <p:cNvSpPr>
                        <a:spLocks noChangeArrowheads="1"/>
                      </p:cNvSpPr>
                      <p:nvPr/>
                    </p:nvSpPr>
                    <p:spPr bwMode="auto">
                      <a:xfrm rot="1585193">
                        <a:off x="816" y="2359"/>
                        <a:ext cx="64" cy="28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1" name="Rectangle 306"/>
                      <p:cNvSpPr>
                        <a:spLocks noChangeArrowheads="1"/>
                      </p:cNvSpPr>
                      <p:nvPr/>
                    </p:nvSpPr>
                    <p:spPr bwMode="auto">
                      <a:xfrm rot="-1523166">
                        <a:off x="992" y="2359"/>
                        <a:ext cx="64" cy="28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42" name="Rectangle 307"/>
                      <p:cNvSpPr>
                        <a:spLocks noChangeArrowheads="1"/>
                      </p:cNvSpPr>
                      <p:nvPr/>
                    </p:nvSpPr>
                    <p:spPr bwMode="auto">
                      <a:xfrm rot="-3508016">
                        <a:off x="1033" y="2084"/>
                        <a:ext cx="51" cy="19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26" name="Group 3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24600" y="4848225"/>
                      <a:ext cx="533400" cy="762000"/>
                      <a:chOff x="714" y="1968"/>
                      <a:chExt cx="444" cy="672"/>
                    </a:xfrm>
                    <a:solidFill>
                      <a:srgbClr val="336600"/>
                    </a:solidFill>
                  </p:grpSpPr>
                  <p:sp>
                    <p:nvSpPr>
                      <p:cNvPr id="11331" name="Oval 3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968"/>
                        <a:ext cx="144" cy="14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593903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32" name="Rectangle 310"/>
                      <p:cNvSpPr>
                        <a:spLocks noChangeArrowheads="1"/>
                      </p:cNvSpPr>
                      <p:nvPr/>
                    </p:nvSpPr>
                    <p:spPr bwMode="auto">
                      <a:xfrm rot="3328668">
                        <a:off x="787" y="2087"/>
                        <a:ext cx="51" cy="1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33" name="Rectangle 3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2112"/>
                        <a:ext cx="144" cy="28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34" name="Rectangle 312"/>
                      <p:cNvSpPr>
                        <a:spLocks noChangeArrowheads="1"/>
                      </p:cNvSpPr>
                      <p:nvPr/>
                    </p:nvSpPr>
                    <p:spPr bwMode="auto">
                      <a:xfrm rot="1585193">
                        <a:off x="816" y="2359"/>
                        <a:ext cx="64" cy="28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35" name="Rectangle 313"/>
                      <p:cNvSpPr>
                        <a:spLocks noChangeArrowheads="1"/>
                      </p:cNvSpPr>
                      <p:nvPr/>
                    </p:nvSpPr>
                    <p:spPr bwMode="auto">
                      <a:xfrm rot="-1523166">
                        <a:off x="992" y="2359"/>
                        <a:ext cx="64" cy="28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36" name="Rectangle 314"/>
                      <p:cNvSpPr>
                        <a:spLocks noChangeArrowheads="1"/>
                      </p:cNvSpPr>
                      <p:nvPr/>
                    </p:nvSpPr>
                    <p:spPr bwMode="auto">
                      <a:xfrm rot="-3508016">
                        <a:off x="1033" y="2084"/>
                        <a:ext cx="51" cy="1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1327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4827588" y="5014913"/>
                  <a:ext cx="323850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11</a:t>
                  </a:r>
                </a:p>
              </p:txBody>
            </p:sp>
            <p:sp>
              <p:nvSpPr>
                <p:cNvPr id="11328" name="Text Box 325"/>
                <p:cNvSpPr txBox="1">
                  <a:spLocks noChangeArrowheads="1"/>
                </p:cNvSpPr>
                <p:nvPr/>
              </p:nvSpPr>
              <p:spPr bwMode="auto">
                <a:xfrm>
                  <a:off x="5367338" y="5014913"/>
                  <a:ext cx="323850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12</a:t>
                  </a:r>
                </a:p>
              </p:txBody>
            </p:sp>
            <p:sp>
              <p:nvSpPr>
                <p:cNvPr id="11329" name="Text Box 326"/>
                <p:cNvSpPr txBox="1">
                  <a:spLocks noChangeArrowheads="1"/>
                </p:cNvSpPr>
                <p:nvPr/>
              </p:nvSpPr>
              <p:spPr bwMode="auto">
                <a:xfrm>
                  <a:off x="5897563" y="5014913"/>
                  <a:ext cx="323850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13</a:t>
                  </a:r>
                </a:p>
              </p:txBody>
            </p:sp>
            <p:sp>
              <p:nvSpPr>
                <p:cNvPr id="11330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6427788" y="5014913"/>
                  <a:ext cx="323850" cy="24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14</a:t>
                  </a:r>
                </a:p>
              </p:txBody>
            </p:sp>
          </p:grpSp>
          <p:sp>
            <p:nvSpPr>
              <p:cNvPr id="11321" name="Line 329"/>
              <p:cNvSpPr>
                <a:spLocks noChangeShapeType="1"/>
              </p:cNvSpPr>
              <p:nvPr/>
            </p:nvSpPr>
            <p:spPr bwMode="auto">
              <a:xfrm>
                <a:off x="4038600" y="5014913"/>
                <a:ext cx="381000" cy="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2000" y="4343400"/>
              <a:ext cx="3048000" cy="1384995"/>
              <a:chOff x="762000" y="4419600"/>
              <a:chExt cx="3048000" cy="1384995"/>
            </a:xfrm>
          </p:grpSpPr>
          <p:sp>
            <p:nvSpPr>
              <p:cNvPr id="11279" name="Text Box 368"/>
              <p:cNvSpPr txBox="1">
                <a:spLocks noChangeArrowheads="1"/>
              </p:cNvSpPr>
              <p:nvPr/>
            </p:nvSpPr>
            <p:spPr bwMode="auto">
              <a:xfrm>
                <a:off x="762000" y="4419600"/>
                <a:ext cx="3048000" cy="138499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tx2"/>
                    </a:solidFill>
                  </a:rPr>
                  <a:t>Wave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1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914400" y="4862513"/>
                <a:ext cx="2667000" cy="762000"/>
                <a:chOff x="914400" y="4862513"/>
                <a:chExt cx="2667000" cy="762000"/>
              </a:xfrm>
            </p:grpSpPr>
            <p:grpSp>
              <p:nvGrpSpPr>
                <p:cNvPr id="11280" name="Group 333"/>
                <p:cNvGrpSpPr>
                  <a:grpSpLocks/>
                </p:cNvGrpSpPr>
                <p:nvPr/>
              </p:nvGrpSpPr>
              <p:grpSpPr bwMode="auto">
                <a:xfrm>
                  <a:off x="914400" y="4862513"/>
                  <a:ext cx="533400" cy="762000"/>
                  <a:chOff x="714" y="1968"/>
                  <a:chExt cx="444" cy="672"/>
                </a:xfrm>
              </p:grpSpPr>
              <p:sp>
                <p:nvSpPr>
                  <p:cNvPr id="11314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5" name="Rectangle 335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6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7" name="Rectangle 337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8" name="Rectangle 338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9" name="Rectangle 339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1" name="Group 340"/>
                <p:cNvGrpSpPr>
                  <a:grpSpLocks/>
                </p:cNvGrpSpPr>
                <p:nvPr/>
              </p:nvGrpSpPr>
              <p:grpSpPr bwMode="auto">
                <a:xfrm>
                  <a:off x="1447800" y="4862513"/>
                  <a:ext cx="533400" cy="762000"/>
                  <a:chOff x="714" y="1968"/>
                  <a:chExt cx="444" cy="672"/>
                </a:xfrm>
              </p:grpSpPr>
              <p:sp>
                <p:nvSpPr>
                  <p:cNvPr id="11308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9" name="Rectangle 342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0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1" name="Rectangle 344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2" name="Rectangle 345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3" name="Rectangle 346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2" name="Group 347"/>
                <p:cNvGrpSpPr>
                  <a:grpSpLocks/>
                </p:cNvGrpSpPr>
                <p:nvPr/>
              </p:nvGrpSpPr>
              <p:grpSpPr bwMode="auto">
                <a:xfrm>
                  <a:off x="1981200" y="4862513"/>
                  <a:ext cx="533400" cy="762000"/>
                  <a:chOff x="714" y="1968"/>
                  <a:chExt cx="444" cy="672"/>
                </a:xfrm>
              </p:grpSpPr>
              <p:sp>
                <p:nvSpPr>
                  <p:cNvPr id="11302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3" name="Rectangle 349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4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5" name="Rectangle 351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6" name="Rectangle 352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7" name="Rectangle 353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3" name="Group 354"/>
                <p:cNvGrpSpPr>
                  <a:grpSpLocks/>
                </p:cNvGrpSpPr>
                <p:nvPr/>
              </p:nvGrpSpPr>
              <p:grpSpPr bwMode="auto">
                <a:xfrm>
                  <a:off x="2514600" y="4862513"/>
                  <a:ext cx="533400" cy="762000"/>
                  <a:chOff x="714" y="1968"/>
                  <a:chExt cx="444" cy="672"/>
                </a:xfrm>
              </p:grpSpPr>
              <p:sp>
                <p:nvSpPr>
                  <p:cNvPr id="11296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7" name="Rectangle 356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8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9" name="Rectangle 358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0" name="Rectangle 359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1" name="Rectangle 360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4" name="Group 361"/>
                <p:cNvGrpSpPr>
                  <a:grpSpLocks/>
                </p:cNvGrpSpPr>
                <p:nvPr/>
              </p:nvGrpSpPr>
              <p:grpSpPr bwMode="auto">
                <a:xfrm>
                  <a:off x="3048000" y="4862513"/>
                  <a:ext cx="533400" cy="762000"/>
                  <a:chOff x="714" y="1968"/>
                  <a:chExt cx="444" cy="672"/>
                </a:xfrm>
                <a:solidFill>
                  <a:srgbClr val="336600"/>
                </a:solidFill>
              </p:grpSpPr>
              <p:sp>
                <p:nvSpPr>
                  <p:cNvPr id="11290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144" cy="144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1593903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1" name="Rectangle 363"/>
                  <p:cNvSpPr>
                    <a:spLocks noChangeArrowheads="1"/>
                  </p:cNvSpPr>
                  <p:nvPr/>
                </p:nvSpPr>
                <p:spPr bwMode="auto">
                  <a:xfrm rot="3328668">
                    <a:off x="787" y="2087"/>
                    <a:ext cx="51" cy="19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2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144" cy="28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3" name="Rectangle 365"/>
                  <p:cNvSpPr>
                    <a:spLocks noChangeArrowheads="1"/>
                  </p:cNvSpPr>
                  <p:nvPr/>
                </p:nvSpPr>
                <p:spPr bwMode="auto">
                  <a:xfrm rot="1585193">
                    <a:off x="816" y="2359"/>
                    <a:ext cx="64" cy="28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4" name="Rectangle 366"/>
                  <p:cNvSpPr>
                    <a:spLocks noChangeArrowheads="1"/>
                  </p:cNvSpPr>
                  <p:nvPr/>
                </p:nvSpPr>
                <p:spPr bwMode="auto">
                  <a:xfrm rot="-1523166">
                    <a:off x="992" y="2359"/>
                    <a:ext cx="64" cy="28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5" name="Rectangle 367"/>
                  <p:cNvSpPr>
                    <a:spLocks noChangeArrowheads="1"/>
                  </p:cNvSpPr>
                  <p:nvPr/>
                </p:nvSpPr>
                <p:spPr bwMode="auto">
                  <a:xfrm rot="-3508016">
                    <a:off x="1033" y="2084"/>
                    <a:ext cx="51" cy="19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285" name="Text Box 369"/>
              <p:cNvSpPr txBox="1">
                <a:spLocks noChangeArrowheads="1"/>
              </p:cNvSpPr>
              <p:nvPr/>
            </p:nvSpPr>
            <p:spPr bwMode="auto">
              <a:xfrm>
                <a:off x="1050925" y="5014913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6</a:t>
                </a:r>
              </a:p>
            </p:txBody>
          </p:sp>
          <p:sp>
            <p:nvSpPr>
              <p:cNvPr id="11286" name="Text Box 370"/>
              <p:cNvSpPr txBox="1">
                <a:spLocks noChangeArrowheads="1"/>
              </p:cNvSpPr>
              <p:nvPr/>
            </p:nvSpPr>
            <p:spPr bwMode="auto">
              <a:xfrm>
                <a:off x="1590675" y="5014913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7</a:t>
                </a:r>
              </a:p>
            </p:txBody>
          </p:sp>
          <p:sp>
            <p:nvSpPr>
              <p:cNvPr id="11287" name="Text Box 371"/>
              <p:cNvSpPr txBox="1">
                <a:spLocks noChangeArrowheads="1"/>
              </p:cNvSpPr>
              <p:nvPr/>
            </p:nvSpPr>
            <p:spPr bwMode="auto">
              <a:xfrm>
                <a:off x="2120900" y="5014913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8</a:t>
                </a:r>
              </a:p>
            </p:txBody>
          </p:sp>
          <p:sp>
            <p:nvSpPr>
              <p:cNvPr id="11288" name="Text Box 372"/>
              <p:cNvSpPr txBox="1">
                <a:spLocks noChangeArrowheads="1"/>
              </p:cNvSpPr>
              <p:nvPr/>
            </p:nvSpPr>
            <p:spPr bwMode="auto">
              <a:xfrm>
                <a:off x="2660650" y="5014913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9</a:t>
                </a:r>
              </a:p>
            </p:txBody>
          </p:sp>
          <p:sp>
            <p:nvSpPr>
              <p:cNvPr id="11289" name="Text Box 373"/>
              <p:cNvSpPr txBox="1">
                <a:spLocks noChangeArrowheads="1"/>
              </p:cNvSpPr>
              <p:nvPr/>
            </p:nvSpPr>
            <p:spPr bwMode="auto">
              <a:xfrm>
                <a:off x="3154363" y="5014913"/>
                <a:ext cx="32385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000"/>
                  <a:t>10</a:t>
                </a:r>
              </a:p>
            </p:txBody>
          </p:sp>
        </p:grpSp>
      </p:grpSp>
      <p:grpSp>
        <p:nvGrpSpPr>
          <p:cNvPr id="524" name="Group 390"/>
          <p:cNvGrpSpPr>
            <a:grpSpLocks/>
          </p:cNvGrpSpPr>
          <p:nvPr/>
        </p:nvGrpSpPr>
        <p:grpSpPr bwMode="auto">
          <a:xfrm>
            <a:off x="3207830" y="5867404"/>
            <a:ext cx="2430970" cy="456674"/>
            <a:chOff x="1584" y="4032"/>
            <a:chExt cx="1044" cy="222"/>
          </a:xfrm>
        </p:grpSpPr>
        <p:grpSp>
          <p:nvGrpSpPr>
            <p:cNvPr id="11273" name="Group 388"/>
            <p:cNvGrpSpPr>
              <a:grpSpLocks/>
            </p:cNvGrpSpPr>
            <p:nvPr/>
          </p:nvGrpSpPr>
          <p:grpSpPr bwMode="auto">
            <a:xfrm>
              <a:off x="1658" y="4041"/>
              <a:ext cx="970" cy="213"/>
              <a:chOff x="1658" y="4041"/>
              <a:chExt cx="970" cy="213"/>
            </a:xfrm>
          </p:grpSpPr>
          <p:sp>
            <p:nvSpPr>
              <p:cNvPr id="11278" name="Text Box 387"/>
              <p:cNvSpPr txBox="1">
                <a:spLocks noChangeArrowheads="1"/>
              </p:cNvSpPr>
              <p:nvPr/>
            </p:nvSpPr>
            <p:spPr bwMode="auto">
              <a:xfrm>
                <a:off x="1737" y="4041"/>
                <a:ext cx="67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600" dirty="0" smtClean="0"/>
                  <a:t>Non-poor</a:t>
                </a:r>
                <a:endParaRPr lang="en-US" sz="1400" dirty="0"/>
              </a:p>
            </p:txBody>
          </p:sp>
          <p:sp>
            <p:nvSpPr>
              <p:cNvPr id="11275" name="Rectangle 384"/>
              <p:cNvSpPr>
                <a:spLocks noChangeArrowheads="1"/>
              </p:cNvSpPr>
              <p:nvPr/>
            </p:nvSpPr>
            <p:spPr bwMode="auto">
              <a:xfrm>
                <a:off x="2237" y="4080"/>
                <a:ext cx="96" cy="96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Text Box 385"/>
              <p:cNvSpPr txBox="1">
                <a:spLocks noChangeArrowheads="1"/>
              </p:cNvSpPr>
              <p:nvPr/>
            </p:nvSpPr>
            <p:spPr bwMode="auto">
              <a:xfrm>
                <a:off x="2340" y="4041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600" dirty="0" smtClean="0"/>
                  <a:t>Poor</a:t>
                </a:r>
                <a:endParaRPr lang="en-US" sz="1400" dirty="0"/>
              </a:p>
            </p:txBody>
          </p:sp>
          <p:sp>
            <p:nvSpPr>
              <p:cNvPr id="11277" name="Rectangle 386"/>
              <p:cNvSpPr>
                <a:spLocks noChangeArrowheads="1"/>
              </p:cNvSpPr>
              <p:nvPr/>
            </p:nvSpPr>
            <p:spPr bwMode="auto">
              <a:xfrm>
                <a:off x="1658" y="408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4" name="Rectangle 389"/>
            <p:cNvSpPr>
              <a:spLocks noChangeArrowheads="1"/>
            </p:cNvSpPr>
            <p:nvPr/>
          </p:nvSpPr>
          <p:spPr bwMode="auto">
            <a:xfrm>
              <a:off x="1584" y="4032"/>
              <a:ext cx="10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25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751"/>
            <a:ext cx="7320612" cy="498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Components of Neighborhood Change in Making Connections Neighborhoods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What is the right time period? How much exposure is necessary?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period &amp;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Time period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Outcomes development can take time</a:t>
            </a:r>
          </a:p>
          <a:p>
            <a:pPr>
              <a:spcAft>
                <a:spcPts val="600"/>
              </a:spcAft>
            </a:pPr>
            <a:r>
              <a:rPr lang="en-US" dirty="0"/>
              <a:t>Theory of change assumes duration of exposure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Example: HUD’s Moving To Opportunity demonstration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What data and methods are available? </a:t>
            </a:r>
          </a:p>
          <a:p>
            <a:pPr lvl="1"/>
            <a:r>
              <a:rPr lang="en-US" dirty="0" smtClean="0"/>
              <a:t>What standard of evidence is appropriate or sufficient?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Case studies and qualitative data collection (e.g. New Markets Tax Credit, HUD’s Section 108)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Neighborhood surveys (cross sectional or panel, following out-movers or not) (e.g. Making Connections)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Local data, including Integrated data systems (IDSs) (e.g. data collected by National </a:t>
            </a:r>
            <a:r>
              <a:rPr lang="en-US" dirty="0" err="1" smtClean="0"/>
              <a:t>N’hood</a:t>
            </a:r>
            <a:r>
              <a:rPr lang="en-US" dirty="0" smtClean="0"/>
              <a:t> Indicators Partners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Publically available secondary data (e.g. American Community Survey, American Housing Survey, Home Mortgage Disclosure Act data)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Proprietary data (e.g. </a:t>
            </a:r>
            <a:r>
              <a:rPr lang="en-US" dirty="0" err="1" smtClean="0"/>
              <a:t>CoreLogic</a:t>
            </a:r>
            <a:r>
              <a:rPr lang="en-US" dirty="0" smtClean="0"/>
              <a:t>, credit bureaus)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Place-based initiatives have dual aims to benefit people and neighborhoods</a:t>
            </a:r>
          </a:p>
          <a:p>
            <a:r>
              <a:rPr lang="en-US" dirty="0" smtClean="0"/>
              <a:t>Considerable policy/funder energy: Choice Neighborhoods, Promise Neighborhoods, Strong Cities Strong Communities, multiple foundation-led comprehensive community change initiatives</a:t>
            </a:r>
          </a:p>
          <a:p>
            <a:r>
              <a:rPr lang="en-US" dirty="0" smtClean="0"/>
              <a:t>Elements of theory (e.g. exposure, engagement and social processes) may falter, or at a minimum, make measurement difficult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Case studies and/or qualitative data analysis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Pre-post cross sectional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Adjusted interrupted time series (e.g. Community Development Block Grant, HOME program)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Regression discontinuity (e.g. Low Income Housing Tax Credit, Community Development Block Grant, New Markets Tax Credit)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Spatial hedonic (e.g. </a:t>
            </a:r>
            <a:r>
              <a:rPr lang="en-US" dirty="0" err="1" smtClean="0"/>
              <a:t>downpayment</a:t>
            </a:r>
            <a:r>
              <a:rPr lang="en-US" dirty="0" smtClean="0"/>
              <a:t> assistance)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Propensity score matching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Not likely: RCTs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Evaluating Economic and Community Development Programs  (2010)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Residential </a:t>
            </a:r>
            <a:r>
              <a:rPr lang="en-US" dirty="0"/>
              <a:t>Mobility and Neighborhood Change: Real Neighborhoods Under the </a:t>
            </a:r>
            <a:r>
              <a:rPr lang="en-US" dirty="0" smtClean="0"/>
              <a:t>Microscope (2012)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Platforms for Place-based Development in the U.S. (2012)</a:t>
            </a:r>
          </a:p>
          <a:p>
            <a:pPr>
              <a:spcAft>
                <a:spcPts val="600"/>
              </a:spcAft>
            </a:pPr>
            <a:r>
              <a:rPr lang="en-US" dirty="0"/>
              <a:t>New Markets Tax Credit Program Evaluation (2013)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Getting </a:t>
            </a:r>
            <a:r>
              <a:rPr lang="en-US" dirty="0"/>
              <a:t>to Better Performing Schools</a:t>
            </a:r>
            <a:r>
              <a:rPr lang="en-US" dirty="0" smtClean="0"/>
              <a:t>: The Role </a:t>
            </a:r>
            <a:r>
              <a:rPr lang="en-US" dirty="0"/>
              <a:t>of </a:t>
            </a:r>
            <a:r>
              <a:rPr lang="en-US" dirty="0" smtClean="0"/>
              <a:t>Residential Mobility </a:t>
            </a:r>
            <a:r>
              <a:rPr lang="en-US" dirty="0"/>
              <a:t>in </a:t>
            </a:r>
            <a:r>
              <a:rPr lang="en-US" dirty="0" smtClean="0"/>
              <a:t>School Attainment </a:t>
            </a:r>
            <a:r>
              <a:rPr lang="en-US" dirty="0"/>
              <a:t>in </a:t>
            </a:r>
            <a:r>
              <a:rPr lang="en-US" dirty="0" smtClean="0"/>
              <a:t>Low-income Neighborhoods (2014)</a:t>
            </a:r>
          </a:p>
          <a:p>
            <a:pPr>
              <a:spcAft>
                <a:spcPts val="600"/>
              </a:spcAft>
            </a:pPr>
            <a:r>
              <a:rPr lang="en-US" dirty="0"/>
              <a:t>Neighborhood Stability and Neighborhood </a:t>
            </a:r>
            <a:r>
              <a:rPr lang="en-US" dirty="0" smtClean="0"/>
              <a:t>Change: A </a:t>
            </a:r>
            <a:r>
              <a:rPr lang="en-US" dirty="0"/>
              <a:t>Study of Housing Unit Turnover in Making Connections </a:t>
            </a:r>
            <a:r>
              <a:rPr lang="en-US" dirty="0" smtClean="0"/>
              <a:t>Neighborhoods (2012)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What is the right outcome?</a:t>
            </a:r>
            <a:endParaRPr lang="en-US" sz="36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Communities </a:t>
            </a:r>
            <a:r>
              <a:rPr lang="en-US" dirty="0"/>
              <a:t>are extremely complex systems consisting of many interrelated structures and activities that, along with external factors, influence the very conditions a program </a:t>
            </a:r>
            <a:r>
              <a:rPr lang="en-US" dirty="0" smtClean="0"/>
              <a:t>seeks </a:t>
            </a:r>
            <a:r>
              <a:rPr lang="en-US" dirty="0"/>
              <a:t>to </a:t>
            </a:r>
            <a:r>
              <a:rPr lang="en-US" dirty="0" smtClean="0"/>
              <a:t>affect</a:t>
            </a:r>
          </a:p>
          <a:p>
            <a:r>
              <a:rPr lang="en-US" dirty="0" smtClean="0"/>
              <a:t>Individual </a:t>
            </a:r>
            <a:r>
              <a:rPr lang="en-US" dirty="0"/>
              <a:t>program investments are </a:t>
            </a:r>
            <a:r>
              <a:rPr lang="en-US" dirty="0" smtClean="0"/>
              <a:t>often small </a:t>
            </a:r>
            <a:r>
              <a:rPr lang="en-US" dirty="0"/>
              <a:t>in size relative to the neighborhoods or areas in which they take </a:t>
            </a:r>
            <a:r>
              <a:rPr lang="en-US" dirty="0" smtClean="0"/>
              <a:t>place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frequently have broad mandates </a:t>
            </a:r>
            <a:r>
              <a:rPr lang="en-US" dirty="0"/>
              <a:t>with respect to project activity types </a:t>
            </a:r>
            <a:endParaRPr lang="en-US" dirty="0" smtClean="0"/>
          </a:p>
          <a:p>
            <a:r>
              <a:rPr lang="en-US" dirty="0" smtClean="0"/>
              <a:t>Project location/initiation/purpose decisions frequently delegated to intermediaries </a:t>
            </a:r>
          </a:p>
          <a:p>
            <a:r>
              <a:rPr lang="en-US" dirty="0" smtClean="0"/>
              <a:t>Program </a:t>
            </a:r>
            <a:r>
              <a:rPr lang="en-US" dirty="0"/>
              <a:t>performance measurement must take into account this diversity so that projects </a:t>
            </a:r>
            <a:r>
              <a:rPr lang="en-US" dirty="0" smtClean="0"/>
              <a:t>can </a:t>
            </a:r>
            <a:r>
              <a:rPr lang="en-US" dirty="0"/>
              <a:t>be evaluated against their intended purposes and desired </a:t>
            </a:r>
            <a:r>
              <a:rPr lang="en-US" dirty="0" smtClean="0"/>
              <a:t>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the right outcome measures</a:t>
            </a:r>
          </a:p>
          <a:p>
            <a:pPr lvl="1"/>
            <a:r>
              <a:rPr lang="en-US" dirty="0" smtClean="0"/>
              <a:t>The “poverty” fallacy</a:t>
            </a:r>
          </a:p>
          <a:p>
            <a:pPr lvl="1"/>
            <a:r>
              <a:rPr lang="en-US" dirty="0" smtClean="0"/>
              <a:t>The double edge sword of jobs </a:t>
            </a:r>
          </a:p>
          <a:p>
            <a:pPr lvl="1"/>
            <a:r>
              <a:rPr lang="en-US" dirty="0" smtClean="0"/>
              <a:t>Test scores</a:t>
            </a:r>
          </a:p>
          <a:p>
            <a:pPr lvl="1"/>
            <a:r>
              <a:rPr lang="en-US" dirty="0" smtClean="0"/>
              <a:t>Is everything capitalized in home prices?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What is the right unit of analysis?</a:t>
            </a:r>
          </a:p>
          <a:p>
            <a:pPr lvl="1"/>
            <a:r>
              <a:rPr lang="en-US" dirty="0" smtClean="0"/>
              <a:t>People, housing units, neighborhoods or multiple?</a:t>
            </a:r>
          </a:p>
          <a:p>
            <a:pPr lvl="1"/>
            <a:r>
              <a:rPr lang="en-US" dirty="0" smtClean="0"/>
              <a:t>If place, how do you define the target area/neighborhood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neighborhood?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21111" r="10697" b="19074"/>
          <a:stretch/>
        </p:blipFill>
        <p:spPr>
          <a:xfrm>
            <a:off x="2057400" y="1497129"/>
            <a:ext cx="4902200" cy="482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A6DD-A3DC-4CE2-A248-D8501B50D4AE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420929"/>
            <a:ext cx="1577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Providence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:\Metro\BTheodos\MC School Mobility\Presentations\2012.01.31_Casey Briefing\Maps\Wav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7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" y="6035040"/>
            <a:ext cx="1524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280 Wave 1 Children</a:t>
            </a:r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400" y="127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Providence Making Connections Site—Wave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395DA4"/>
      </a:accent2>
      <a:accent3>
        <a:srgbClr val="FFFFFF"/>
      </a:accent3>
      <a:accent4>
        <a:srgbClr val="000000"/>
      </a:accent4>
      <a:accent5>
        <a:srgbClr val="AAADE2"/>
      </a:accent5>
      <a:accent6>
        <a:srgbClr val="335394"/>
      </a:accent6>
      <a:hlink>
        <a:srgbClr val="395DA4"/>
      </a:hlink>
      <a:folHlink>
        <a:srgbClr val="FF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395DA4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335394"/>
        </a:accent6>
        <a:hlink>
          <a:srgbClr val="395DA4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663</Words>
  <Application>Microsoft Office PowerPoint</Application>
  <PresentationFormat>On-screen Show (4:3)</PresentationFormat>
  <Paragraphs>152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How do we evaluate place-based programs?  Five questions to consider. </vt:lpstr>
      <vt:lpstr>Motivation</vt:lpstr>
      <vt:lpstr>Question 1</vt:lpstr>
      <vt:lpstr>Outcomes</vt:lpstr>
      <vt:lpstr>Outcomes</vt:lpstr>
      <vt:lpstr>Outcomes</vt:lpstr>
      <vt:lpstr>Question 2</vt:lpstr>
      <vt:lpstr>What is a neighborhood?</vt:lpstr>
      <vt:lpstr>Providence Making Connections Site—Wave 1</vt:lpstr>
      <vt:lpstr>Providence Making Connections Site—Wave 2</vt:lpstr>
      <vt:lpstr>Providence Making Connections Site—Wave 3</vt:lpstr>
      <vt:lpstr>Question 3</vt:lpstr>
      <vt:lpstr>High Mobility Rates Over ~3 Years in Making Connections Neighborhoods</vt:lpstr>
      <vt:lpstr>Components of Neighborhood Change: Conceptual Approach</vt:lpstr>
      <vt:lpstr>Components of Neighborhood Change in Making Connections Neighborhoods</vt:lpstr>
      <vt:lpstr>Question 4</vt:lpstr>
      <vt:lpstr>Time period &amp; Exposure</vt:lpstr>
      <vt:lpstr>Question 5</vt:lpstr>
      <vt:lpstr>Data</vt:lpstr>
      <vt:lpstr>Methods</vt:lpstr>
      <vt:lpstr>Resources</vt:lpstr>
    </vt:vector>
  </TitlesOfParts>
  <Company>The Urban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www.urban.org</dc:title>
  <dc:creator>DCampbel</dc:creator>
  <cp:lastModifiedBy>Theodos, Brett</cp:lastModifiedBy>
  <cp:revision>189</cp:revision>
  <cp:lastPrinted>2012-01-23T17:58:08Z</cp:lastPrinted>
  <dcterms:created xsi:type="dcterms:W3CDTF">2006-04-19T21:22:41Z</dcterms:created>
  <dcterms:modified xsi:type="dcterms:W3CDTF">2013-10-18T12:37:08Z</dcterms:modified>
</cp:coreProperties>
</file>